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71" r:id="rId4"/>
    <p:sldId id="258" r:id="rId5"/>
    <p:sldId id="261" r:id="rId6"/>
    <p:sldId id="277" r:id="rId7"/>
    <p:sldId id="276" r:id="rId8"/>
    <p:sldId id="363" r:id="rId9"/>
    <p:sldId id="365" r:id="rId10"/>
    <p:sldId id="366" r:id="rId11"/>
    <p:sldId id="267" r:id="rId12"/>
    <p:sldId id="349" r:id="rId13"/>
    <p:sldId id="358" r:id="rId14"/>
    <p:sldId id="360" r:id="rId15"/>
    <p:sldId id="359" r:id="rId16"/>
    <p:sldId id="348" r:id="rId17"/>
    <p:sldId id="362" r:id="rId18"/>
    <p:sldId id="361" r:id="rId19"/>
    <p:sldId id="264" r:id="rId20"/>
    <p:sldId id="272" r:id="rId21"/>
    <p:sldId id="270" r:id="rId22"/>
  </p:sldIdLst>
  <p:sldSz cx="18288000" cy="10287000"/>
  <p:notesSz cx="6858000" cy="9144000"/>
  <p:embeddedFontLst>
    <p:embeddedFont>
      <p:font typeface="Alatsi" panose="020B0604020202020204" charset="0"/>
      <p:regular r:id="rId24"/>
    </p:embeddedFont>
    <p:embeddedFont>
      <p:font typeface="Century Gothic" panose="020B0502020202020204" pitchFamily="34" charset="0"/>
      <p:regular r:id="rId25"/>
      <p:bold r:id="rId26"/>
      <p:italic r:id="rId27"/>
      <p:boldItalic r:id="rId28"/>
    </p:embeddedFont>
    <p:embeddedFont>
      <p:font typeface="Open Sans Bold" panose="020B0604020202020204" charset="0"/>
      <p:regular r:id="rId29"/>
      <p:bold r:id="rId30"/>
    </p:embeddedFont>
    <p:embeddedFont>
      <p:font typeface="Verdana" panose="020B060403050404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2" autoAdjust="0"/>
  </p:normalViewPr>
  <p:slideViewPr>
    <p:cSldViewPr>
      <p:cViewPr varScale="1">
        <p:scale>
          <a:sx n="70" d="100"/>
          <a:sy n="70" d="100"/>
        </p:scale>
        <p:origin x="1212"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63182-69EB-4E5C-B2AF-3E7E53B637D9}" type="datetimeFigureOut">
              <a:rPr lang="en-US" smtClean="0"/>
              <a:t>10/28/2024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06775-53D1-42A2-8A81-249D20FC95C2}" type="slidenum">
              <a:rPr lang="en-US" smtClean="0"/>
              <a:t>‹#›</a:t>
            </a:fld>
            <a:endParaRPr lang="en-US"/>
          </a:p>
        </p:txBody>
      </p:sp>
    </p:spTree>
    <p:extLst>
      <p:ext uri="{BB962C8B-B14F-4D97-AF65-F5344CB8AC3E}">
        <p14:creationId xmlns:p14="http://schemas.microsoft.com/office/powerpoint/2010/main" val="3117361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11</a:t>
            </a:fld>
            <a:endParaRPr lang="en-US" dirty="0"/>
          </a:p>
        </p:txBody>
      </p:sp>
    </p:spTree>
    <p:extLst>
      <p:ext uri="{BB962C8B-B14F-4D97-AF65-F5344CB8AC3E}">
        <p14:creationId xmlns:p14="http://schemas.microsoft.com/office/powerpoint/2010/main" val="202338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Astoria School Tax: $0.25/SF (Residential) and $0.53/SF </a:t>
            </a:r>
            <a:r>
              <a:rPr lang="en-US"/>
              <a:t>(Commercial)</a:t>
            </a:r>
          </a:p>
        </p:txBody>
      </p:sp>
      <p:sp>
        <p:nvSpPr>
          <p:cNvPr id="4" name="Slide Number Placeholder 3"/>
          <p:cNvSpPr>
            <a:spLocks noGrp="1"/>
          </p:cNvSpPr>
          <p:nvPr>
            <p:ph type="sldNum" sz="quarter" idx="5"/>
          </p:nvPr>
        </p:nvSpPr>
        <p:spPr/>
        <p:txBody>
          <a:bodyPr/>
          <a:lstStyle/>
          <a:p>
            <a:fld id="{D55047BE-5189-4275-A95D-EC72475CE1C7}" type="slidenum">
              <a:rPr lang="en-US" smtClean="0"/>
              <a:t>13</a:t>
            </a:fld>
            <a:endParaRPr lang="en-US"/>
          </a:p>
        </p:txBody>
      </p:sp>
    </p:spTree>
    <p:extLst>
      <p:ext uri="{BB962C8B-B14F-4D97-AF65-F5344CB8AC3E}">
        <p14:creationId xmlns:p14="http://schemas.microsoft.com/office/powerpoint/2010/main" val="1396394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Astoria School Tax: $0.25/SF (Residential) and $0.53/SF </a:t>
            </a:r>
            <a:r>
              <a:rPr lang="en-US"/>
              <a:t>(Commercial)</a:t>
            </a:r>
          </a:p>
        </p:txBody>
      </p:sp>
      <p:sp>
        <p:nvSpPr>
          <p:cNvPr id="4" name="Slide Number Placeholder 3"/>
          <p:cNvSpPr>
            <a:spLocks noGrp="1"/>
          </p:cNvSpPr>
          <p:nvPr>
            <p:ph type="sldNum" sz="quarter" idx="5"/>
          </p:nvPr>
        </p:nvSpPr>
        <p:spPr/>
        <p:txBody>
          <a:bodyPr/>
          <a:lstStyle/>
          <a:p>
            <a:fld id="{D55047BE-5189-4275-A95D-EC72475CE1C7}" type="slidenum">
              <a:rPr lang="en-US" smtClean="0"/>
              <a:t>14</a:t>
            </a:fld>
            <a:endParaRPr lang="en-US"/>
          </a:p>
        </p:txBody>
      </p:sp>
    </p:spTree>
    <p:extLst>
      <p:ext uri="{BB962C8B-B14F-4D97-AF65-F5344CB8AC3E}">
        <p14:creationId xmlns:p14="http://schemas.microsoft.com/office/powerpoint/2010/main" val="3902691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Astoria School Tax: $0.25/SF (Residential) and $0.53/SF </a:t>
            </a:r>
            <a:r>
              <a:rPr lang="en-US"/>
              <a:t>(Commercial)</a:t>
            </a:r>
          </a:p>
        </p:txBody>
      </p:sp>
      <p:sp>
        <p:nvSpPr>
          <p:cNvPr id="4" name="Slide Number Placeholder 3"/>
          <p:cNvSpPr>
            <a:spLocks noGrp="1"/>
          </p:cNvSpPr>
          <p:nvPr>
            <p:ph type="sldNum" sz="quarter" idx="5"/>
          </p:nvPr>
        </p:nvSpPr>
        <p:spPr/>
        <p:txBody>
          <a:bodyPr/>
          <a:lstStyle/>
          <a:p>
            <a:fld id="{D55047BE-5189-4275-A95D-EC72475CE1C7}" type="slidenum">
              <a:rPr lang="en-US" smtClean="0"/>
              <a:t>15</a:t>
            </a:fld>
            <a:endParaRPr lang="en-US"/>
          </a:p>
        </p:txBody>
      </p:sp>
    </p:spTree>
    <p:extLst>
      <p:ext uri="{BB962C8B-B14F-4D97-AF65-F5344CB8AC3E}">
        <p14:creationId xmlns:p14="http://schemas.microsoft.com/office/powerpoint/2010/main" val="527128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Astoria School Tax: $0.25/SF (Residential) and $0.53/SF </a:t>
            </a:r>
            <a:r>
              <a:rPr lang="en-US"/>
              <a:t>(Commercial)</a:t>
            </a:r>
          </a:p>
        </p:txBody>
      </p:sp>
      <p:sp>
        <p:nvSpPr>
          <p:cNvPr id="4" name="Slide Number Placeholder 3"/>
          <p:cNvSpPr>
            <a:spLocks noGrp="1"/>
          </p:cNvSpPr>
          <p:nvPr>
            <p:ph type="sldNum" sz="quarter" idx="5"/>
          </p:nvPr>
        </p:nvSpPr>
        <p:spPr/>
        <p:txBody>
          <a:bodyPr/>
          <a:lstStyle/>
          <a:p>
            <a:fld id="{D55047BE-5189-4275-A95D-EC72475CE1C7}" type="slidenum">
              <a:rPr lang="en-US" smtClean="0"/>
              <a:t>16</a:t>
            </a:fld>
            <a:endParaRPr lang="en-US"/>
          </a:p>
        </p:txBody>
      </p:sp>
    </p:spTree>
    <p:extLst>
      <p:ext uri="{BB962C8B-B14F-4D97-AF65-F5344CB8AC3E}">
        <p14:creationId xmlns:p14="http://schemas.microsoft.com/office/powerpoint/2010/main" val="3287509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Astoria School Tax: $0.25/SF (Residential) and $0.53/SF </a:t>
            </a:r>
            <a:r>
              <a:rPr lang="en-US"/>
              <a:t>(Commercial)</a:t>
            </a:r>
          </a:p>
        </p:txBody>
      </p:sp>
      <p:sp>
        <p:nvSpPr>
          <p:cNvPr id="4" name="Slide Number Placeholder 3"/>
          <p:cNvSpPr>
            <a:spLocks noGrp="1"/>
          </p:cNvSpPr>
          <p:nvPr>
            <p:ph type="sldNum" sz="quarter" idx="5"/>
          </p:nvPr>
        </p:nvSpPr>
        <p:spPr/>
        <p:txBody>
          <a:bodyPr/>
          <a:lstStyle/>
          <a:p>
            <a:fld id="{D55047BE-5189-4275-A95D-EC72475CE1C7}" type="slidenum">
              <a:rPr lang="en-US" smtClean="0"/>
              <a:t>17</a:t>
            </a:fld>
            <a:endParaRPr lang="en-US"/>
          </a:p>
        </p:txBody>
      </p:sp>
    </p:spTree>
    <p:extLst>
      <p:ext uri="{BB962C8B-B14F-4D97-AF65-F5344CB8AC3E}">
        <p14:creationId xmlns:p14="http://schemas.microsoft.com/office/powerpoint/2010/main" val="3569863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Astoria School Tax: $0.25/SF (Residential) and $0.53/SF </a:t>
            </a:r>
            <a:r>
              <a:rPr lang="en-US"/>
              <a:t>(Commercial)</a:t>
            </a:r>
          </a:p>
        </p:txBody>
      </p:sp>
      <p:sp>
        <p:nvSpPr>
          <p:cNvPr id="4" name="Slide Number Placeholder 3"/>
          <p:cNvSpPr>
            <a:spLocks noGrp="1"/>
          </p:cNvSpPr>
          <p:nvPr>
            <p:ph type="sldNum" sz="quarter" idx="5"/>
          </p:nvPr>
        </p:nvSpPr>
        <p:spPr/>
        <p:txBody>
          <a:bodyPr/>
          <a:lstStyle/>
          <a:p>
            <a:fld id="{D55047BE-5189-4275-A95D-EC72475CE1C7}" type="slidenum">
              <a:rPr lang="en-US" smtClean="0"/>
              <a:t>18</a:t>
            </a:fld>
            <a:endParaRPr lang="en-US"/>
          </a:p>
        </p:txBody>
      </p:sp>
    </p:spTree>
    <p:extLst>
      <p:ext uri="{BB962C8B-B14F-4D97-AF65-F5344CB8AC3E}">
        <p14:creationId xmlns:p14="http://schemas.microsoft.com/office/powerpoint/2010/main" val="1269017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hyperlink" Target="https://tinyurl.com/DraftMapsClatso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 name="TextBox 2"/>
          <p:cNvSpPr txBox="1"/>
          <p:nvPr/>
        </p:nvSpPr>
        <p:spPr>
          <a:xfrm>
            <a:off x="5761066" y="2095500"/>
            <a:ext cx="10371120" cy="3652025"/>
          </a:xfrm>
          <a:prstGeom prst="rect">
            <a:avLst/>
          </a:prstGeom>
        </p:spPr>
        <p:txBody>
          <a:bodyPr wrap="square" lIns="0" tIns="0" rIns="0" bIns="0" rtlCol="0" anchor="t">
            <a:spAutoFit/>
          </a:bodyPr>
          <a:lstStyle/>
          <a:p>
            <a:pPr algn="ctr">
              <a:lnSpc>
                <a:spcPts val="14052"/>
              </a:lnSpc>
            </a:pPr>
            <a:r>
              <a:rPr lang="en-US" sz="14487" dirty="0">
                <a:solidFill>
                  <a:srgbClr val="272727"/>
                </a:solidFill>
                <a:latin typeface="Alatsi"/>
                <a:ea typeface="Alatsi"/>
                <a:cs typeface="Alatsi"/>
                <a:sym typeface="Alatsi"/>
              </a:rPr>
              <a:t>Town Hall on FEMA Bi-OP</a:t>
            </a:r>
          </a:p>
        </p:txBody>
      </p:sp>
      <p:sp>
        <p:nvSpPr>
          <p:cNvPr id="3" name="Freeform 3"/>
          <p:cNvSpPr/>
          <p:nvPr/>
        </p:nvSpPr>
        <p:spPr>
          <a:xfrm>
            <a:off x="12646898" y="-210192"/>
            <a:ext cx="7315200" cy="2477783"/>
          </a:xfrm>
          <a:custGeom>
            <a:avLst/>
            <a:gdLst/>
            <a:ahLst/>
            <a:cxnLst/>
            <a:rect l="l" t="t" r="r" b="b"/>
            <a:pathLst>
              <a:path w="7315200" h="2477783">
                <a:moveTo>
                  <a:pt x="0" y="0"/>
                </a:moveTo>
                <a:lnTo>
                  <a:pt x="7315200" y="0"/>
                </a:lnTo>
                <a:lnTo>
                  <a:pt x="7315200" y="2477784"/>
                </a:lnTo>
                <a:lnTo>
                  <a:pt x="0" y="2477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4633952" y="5600700"/>
            <a:ext cx="12625348" cy="3688189"/>
          </a:xfrm>
          <a:prstGeom prst="rect">
            <a:avLst/>
          </a:prstGeom>
        </p:spPr>
        <p:txBody>
          <a:bodyPr lIns="0" tIns="0" rIns="0" bIns="0" rtlCol="0" anchor="t">
            <a:spAutoFit/>
          </a:bodyPr>
          <a:lstStyle/>
          <a:p>
            <a:pPr algn="ctr">
              <a:lnSpc>
                <a:spcPts val="5929"/>
              </a:lnSpc>
            </a:pPr>
            <a:r>
              <a:rPr lang="en-US" sz="4235" spc="211" dirty="0">
                <a:solidFill>
                  <a:srgbClr val="272727"/>
                </a:solidFill>
                <a:latin typeface="Alatsi"/>
                <a:ea typeface="Alatsi"/>
                <a:cs typeface="Alatsi"/>
                <a:sym typeface="Alatsi"/>
              </a:rPr>
              <a:t>Mayor Henry Balensifer</a:t>
            </a:r>
          </a:p>
          <a:p>
            <a:pPr algn="ctr">
              <a:lnSpc>
                <a:spcPts val="5929"/>
              </a:lnSpc>
            </a:pPr>
            <a:r>
              <a:rPr lang="en-US" sz="4000" spc="211" dirty="0">
                <a:solidFill>
                  <a:srgbClr val="272727"/>
                </a:solidFill>
                <a:latin typeface="Alatsi"/>
                <a:ea typeface="Alatsi"/>
                <a:cs typeface="Alatsi"/>
                <a:sym typeface="Alatsi"/>
              </a:rPr>
              <a:t>Planning Director Matthew Ellis</a:t>
            </a:r>
          </a:p>
          <a:p>
            <a:pPr algn="ctr">
              <a:lnSpc>
                <a:spcPts val="5929"/>
              </a:lnSpc>
            </a:pPr>
            <a:r>
              <a:rPr lang="en-US" sz="2800" spc="211" dirty="0">
                <a:solidFill>
                  <a:srgbClr val="272727"/>
                </a:solidFill>
                <a:latin typeface="Alatsi"/>
                <a:ea typeface="Alatsi"/>
                <a:cs typeface="Alatsi"/>
                <a:sym typeface="Alatsi"/>
              </a:rPr>
              <a:t>With special guests</a:t>
            </a:r>
          </a:p>
          <a:p>
            <a:pPr algn="ctr">
              <a:lnSpc>
                <a:spcPts val="5929"/>
              </a:lnSpc>
            </a:pPr>
            <a:r>
              <a:rPr lang="en-US" sz="2800" spc="211" dirty="0">
                <a:solidFill>
                  <a:srgbClr val="272727"/>
                </a:solidFill>
                <a:latin typeface="Alatsi"/>
                <a:ea typeface="Alatsi"/>
                <a:cs typeface="Alatsi"/>
                <a:sym typeface="Alatsi"/>
              </a:rPr>
              <a:t>Clatsop County Commission Chair Mark </a:t>
            </a:r>
            <a:r>
              <a:rPr lang="en-US" sz="2800" spc="211" dirty="0" err="1">
                <a:solidFill>
                  <a:srgbClr val="272727"/>
                </a:solidFill>
                <a:latin typeface="Alatsi"/>
                <a:ea typeface="Alatsi"/>
                <a:cs typeface="Alatsi"/>
                <a:sym typeface="Alatsi"/>
              </a:rPr>
              <a:t>Kujala</a:t>
            </a:r>
            <a:endParaRPr lang="en-US" sz="2800" spc="211" dirty="0">
              <a:solidFill>
                <a:srgbClr val="272727"/>
              </a:solidFill>
              <a:latin typeface="Alatsi"/>
              <a:ea typeface="Alatsi"/>
              <a:cs typeface="Alatsi"/>
              <a:sym typeface="Alatsi"/>
            </a:endParaRPr>
          </a:p>
          <a:p>
            <a:pPr algn="ctr">
              <a:lnSpc>
                <a:spcPts val="5929"/>
              </a:lnSpc>
            </a:pPr>
            <a:r>
              <a:rPr lang="en-US" sz="2800" spc="211" dirty="0">
                <a:solidFill>
                  <a:srgbClr val="272727"/>
                </a:solidFill>
                <a:latin typeface="Alatsi"/>
                <a:ea typeface="Alatsi"/>
                <a:cs typeface="Alatsi"/>
                <a:sym typeface="Alatsi"/>
              </a:rPr>
              <a:t>Clatsop County Community Development Director Gail </a:t>
            </a:r>
            <a:r>
              <a:rPr lang="en-US" sz="2800" spc="211" dirty="0" err="1">
                <a:solidFill>
                  <a:srgbClr val="272727"/>
                </a:solidFill>
                <a:latin typeface="Alatsi"/>
                <a:ea typeface="Alatsi"/>
                <a:cs typeface="Alatsi"/>
                <a:sym typeface="Alatsi"/>
              </a:rPr>
              <a:t>Henrikson</a:t>
            </a:r>
            <a:endParaRPr lang="en-US" sz="2800" spc="211" dirty="0">
              <a:solidFill>
                <a:srgbClr val="272727"/>
              </a:solidFill>
              <a:latin typeface="Alatsi"/>
              <a:ea typeface="Alatsi"/>
              <a:cs typeface="Alatsi"/>
              <a:sym typeface="Alatsi"/>
            </a:endParaRPr>
          </a:p>
        </p:txBody>
      </p:sp>
      <p:sp>
        <p:nvSpPr>
          <p:cNvPr id="6" name="Freeform 6"/>
          <p:cNvSpPr/>
          <p:nvPr/>
        </p:nvSpPr>
        <p:spPr>
          <a:xfrm>
            <a:off x="11118095" y="9258300"/>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0" y="-180826"/>
            <a:ext cx="4239084" cy="10467826"/>
          </a:xfrm>
          <a:custGeom>
            <a:avLst/>
            <a:gdLst/>
            <a:ahLst/>
            <a:cxnLst/>
            <a:rect l="l" t="t" r="r" b="b"/>
            <a:pathLst>
              <a:path w="4239084" h="10467826">
                <a:moveTo>
                  <a:pt x="0" y="0"/>
                </a:moveTo>
                <a:lnTo>
                  <a:pt x="4239084" y="0"/>
                </a:lnTo>
                <a:lnTo>
                  <a:pt x="4239084" y="10467826"/>
                </a:lnTo>
                <a:lnTo>
                  <a:pt x="0" y="104678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226573" y="8456173"/>
            <a:ext cx="1604254" cy="1604254"/>
          </a:xfrm>
          <a:custGeom>
            <a:avLst/>
            <a:gdLst/>
            <a:ahLst/>
            <a:cxnLst/>
            <a:rect l="l" t="t" r="r" b="b"/>
            <a:pathLst>
              <a:path w="1604254" h="1604254">
                <a:moveTo>
                  <a:pt x="0" y="0"/>
                </a:moveTo>
                <a:lnTo>
                  <a:pt x="1604254" y="0"/>
                </a:lnTo>
                <a:lnTo>
                  <a:pt x="1604254" y="1604254"/>
                </a:lnTo>
                <a:lnTo>
                  <a:pt x="0" y="1604254"/>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a:extLst>
            <a:ext uri="{FF2B5EF4-FFF2-40B4-BE49-F238E27FC236}">
              <a16:creationId xmlns:a16="http://schemas.microsoft.com/office/drawing/2014/main" id="{D174A527-73A3-12D4-22D1-7F88730612B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9A95A99-F078-0CEA-A6D3-F3D67A8993CF}"/>
              </a:ext>
            </a:extLst>
          </p:cNvPr>
          <p:cNvSpPr txBox="1"/>
          <p:nvPr/>
        </p:nvSpPr>
        <p:spPr>
          <a:xfrm>
            <a:off x="1791338" y="2551001"/>
            <a:ext cx="15201261" cy="2978059"/>
          </a:xfrm>
          <a:prstGeom prst="rect">
            <a:avLst/>
          </a:prstGeom>
        </p:spPr>
        <p:txBody>
          <a:bodyPr wrap="square" lIns="0" tIns="0" rIns="0" bIns="0" rtlCol="0" anchor="t">
            <a:spAutoFit/>
          </a:bodyPr>
          <a:lstStyle/>
          <a:p>
            <a:pPr marL="571500" indent="-571500" algn="l">
              <a:lnSpc>
                <a:spcPts val="5852"/>
              </a:lnSpc>
              <a:buFont typeface="Arial" panose="020B0604020202020204" pitchFamily="34" charset="0"/>
              <a:buChar char="•"/>
            </a:pPr>
            <a:r>
              <a:rPr lang="en-US" sz="4180" dirty="0">
                <a:solidFill>
                  <a:srgbClr val="272727"/>
                </a:solidFill>
                <a:latin typeface="Alatsi"/>
                <a:ea typeface="Alatsi"/>
                <a:cs typeface="Alatsi"/>
                <a:sym typeface="Alatsi"/>
              </a:rPr>
              <a:t>Heating unit replacement (non-Substantial Improvement)</a:t>
            </a:r>
          </a:p>
          <a:p>
            <a:pPr marL="571500" indent="-571500" algn="l">
              <a:lnSpc>
                <a:spcPts val="5852"/>
              </a:lnSpc>
              <a:buFont typeface="Arial" panose="020B0604020202020204" pitchFamily="34" charset="0"/>
              <a:buChar char="•"/>
            </a:pPr>
            <a:r>
              <a:rPr lang="en-US" sz="4180" dirty="0">
                <a:solidFill>
                  <a:srgbClr val="272727"/>
                </a:solidFill>
                <a:latin typeface="Alatsi"/>
                <a:ea typeface="Alatsi"/>
                <a:cs typeface="Alatsi"/>
                <a:sym typeface="Alatsi"/>
              </a:rPr>
              <a:t>Anywhere in the Area of Special Flood Hazard (floodplain)</a:t>
            </a:r>
          </a:p>
          <a:p>
            <a:pPr marL="571500" indent="-571500" algn="l">
              <a:lnSpc>
                <a:spcPts val="5852"/>
              </a:lnSpc>
              <a:buFont typeface="Arial" panose="020B0604020202020204" pitchFamily="34" charset="0"/>
              <a:buChar char="•"/>
            </a:pPr>
            <a:r>
              <a:rPr lang="en-US" sz="4180" dirty="0">
                <a:solidFill>
                  <a:srgbClr val="272727"/>
                </a:solidFill>
                <a:latin typeface="Alatsi"/>
                <a:ea typeface="Alatsi"/>
                <a:cs typeface="Alatsi"/>
                <a:sym typeface="Alatsi"/>
              </a:rPr>
              <a:t>Exempt from No Net Loss Standards</a:t>
            </a:r>
          </a:p>
          <a:p>
            <a:pPr marL="571500" indent="-571500" algn="l">
              <a:lnSpc>
                <a:spcPts val="5852"/>
              </a:lnSpc>
              <a:buFont typeface="Arial" panose="020B0604020202020204" pitchFamily="34" charset="0"/>
              <a:buChar char="•"/>
            </a:pPr>
            <a:r>
              <a:rPr lang="en-US" sz="4180" dirty="0">
                <a:solidFill>
                  <a:srgbClr val="272727"/>
                </a:solidFill>
                <a:latin typeface="Alatsi"/>
                <a:ea typeface="Alatsi"/>
                <a:cs typeface="Alatsi"/>
                <a:sym typeface="Alatsi"/>
              </a:rPr>
              <a:t>Still needs a Floodplain Development Permit</a:t>
            </a:r>
          </a:p>
        </p:txBody>
      </p:sp>
      <p:sp>
        <p:nvSpPr>
          <p:cNvPr id="3" name="Freeform 3">
            <a:extLst>
              <a:ext uri="{FF2B5EF4-FFF2-40B4-BE49-F238E27FC236}">
                <a16:creationId xmlns:a16="http://schemas.microsoft.com/office/drawing/2014/main" id="{E444CE83-BB29-EC92-A627-532F292FE0BE}"/>
              </a:ext>
            </a:extLst>
          </p:cNvPr>
          <p:cNvSpPr/>
          <p:nvPr/>
        </p:nvSpPr>
        <p:spPr>
          <a:xfrm>
            <a:off x="-2627572" y="-733336"/>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a:extLst>
              <a:ext uri="{FF2B5EF4-FFF2-40B4-BE49-F238E27FC236}">
                <a16:creationId xmlns:a16="http://schemas.microsoft.com/office/drawing/2014/main" id="{B2DA4443-C915-92E1-D008-CA8B0163B1ED}"/>
              </a:ext>
            </a:extLst>
          </p:cNvPr>
          <p:cNvSpPr txBox="1"/>
          <p:nvPr/>
        </p:nvSpPr>
        <p:spPr>
          <a:xfrm>
            <a:off x="2553980" y="866775"/>
            <a:ext cx="13180039" cy="1430648"/>
          </a:xfrm>
          <a:prstGeom prst="rect">
            <a:avLst/>
          </a:prstGeom>
        </p:spPr>
        <p:txBody>
          <a:bodyPr lIns="0" tIns="0" rIns="0" bIns="0" rtlCol="0" anchor="t">
            <a:spAutoFit/>
          </a:bodyPr>
          <a:lstStyle/>
          <a:p>
            <a:pPr algn="ctr">
              <a:lnSpc>
                <a:spcPts val="11899"/>
              </a:lnSpc>
            </a:pPr>
            <a:r>
              <a:rPr lang="en-US" sz="8499" dirty="0">
                <a:solidFill>
                  <a:srgbClr val="272727"/>
                </a:solidFill>
                <a:latin typeface="Alatsi"/>
                <a:ea typeface="Alatsi"/>
                <a:cs typeface="Alatsi"/>
                <a:sym typeface="Alatsi"/>
              </a:rPr>
              <a:t>Case Study 3</a:t>
            </a:r>
          </a:p>
        </p:txBody>
      </p:sp>
      <p:grpSp>
        <p:nvGrpSpPr>
          <p:cNvPr id="5" name="Group 5">
            <a:extLst>
              <a:ext uri="{FF2B5EF4-FFF2-40B4-BE49-F238E27FC236}">
                <a16:creationId xmlns:a16="http://schemas.microsoft.com/office/drawing/2014/main" id="{4666B0E6-E120-4232-0EB6-7CACD4044A9F}"/>
              </a:ext>
            </a:extLst>
          </p:cNvPr>
          <p:cNvGrpSpPr/>
          <p:nvPr/>
        </p:nvGrpSpPr>
        <p:grpSpPr>
          <a:xfrm>
            <a:off x="15859155" y="0"/>
            <a:ext cx="1562612" cy="1673225"/>
            <a:chOff x="0" y="0"/>
            <a:chExt cx="2083482" cy="2230967"/>
          </a:xfrm>
        </p:grpSpPr>
        <p:grpSp>
          <p:nvGrpSpPr>
            <p:cNvPr id="6" name="Group 6">
              <a:extLst>
                <a:ext uri="{FF2B5EF4-FFF2-40B4-BE49-F238E27FC236}">
                  <a16:creationId xmlns:a16="http://schemas.microsoft.com/office/drawing/2014/main" id="{0CAF3C26-26F1-360E-575B-9B5235B991CE}"/>
                </a:ext>
              </a:extLst>
            </p:cNvPr>
            <p:cNvGrpSpPr/>
            <p:nvPr/>
          </p:nvGrpSpPr>
          <p:grpSpPr>
            <a:xfrm>
              <a:off x="75599" y="0"/>
              <a:ext cx="1932284" cy="2230967"/>
              <a:chOff x="0" y="0"/>
              <a:chExt cx="703982" cy="812800"/>
            </a:xfrm>
          </p:grpSpPr>
          <p:sp>
            <p:nvSpPr>
              <p:cNvPr id="7" name="Freeform 7">
                <a:extLst>
                  <a:ext uri="{FF2B5EF4-FFF2-40B4-BE49-F238E27FC236}">
                    <a16:creationId xmlns:a16="http://schemas.microsoft.com/office/drawing/2014/main" id="{DA27D303-93FA-DEA6-3840-9397399B4924}"/>
                  </a:ext>
                </a:extLst>
              </p:cNvPr>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393C2F"/>
              </a:solidFill>
            </p:spPr>
            <p:txBody>
              <a:bodyPr/>
              <a:lstStyle/>
              <a:p>
                <a:endParaRPr lang="en-US"/>
              </a:p>
            </p:txBody>
          </p:sp>
          <p:sp>
            <p:nvSpPr>
              <p:cNvPr id="8" name="TextBox 8">
                <a:extLst>
                  <a:ext uri="{FF2B5EF4-FFF2-40B4-BE49-F238E27FC236}">
                    <a16:creationId xmlns:a16="http://schemas.microsoft.com/office/drawing/2014/main" id="{7314BB85-0ACB-E4DD-BEE8-0B8F5B48ECA5}"/>
                  </a:ext>
                </a:extLst>
              </p:cNvPr>
              <p:cNvSpPr txBox="1"/>
              <p:nvPr/>
            </p:nvSpPr>
            <p:spPr>
              <a:xfrm>
                <a:off x="0" y="-47625"/>
                <a:ext cx="703982" cy="733425"/>
              </a:xfrm>
              <a:prstGeom prst="rect">
                <a:avLst/>
              </a:prstGeom>
            </p:spPr>
            <p:txBody>
              <a:bodyPr lIns="50800" tIns="50800" rIns="50800" bIns="50800" rtlCol="0" anchor="ctr"/>
              <a:lstStyle/>
              <a:p>
                <a:pPr algn="ctr">
                  <a:lnSpc>
                    <a:spcPts val="2659"/>
                  </a:lnSpc>
                </a:pPr>
                <a:endParaRPr/>
              </a:p>
            </p:txBody>
          </p:sp>
        </p:grpSp>
        <p:sp>
          <p:nvSpPr>
            <p:cNvPr id="9" name="TextBox 9">
              <a:extLst>
                <a:ext uri="{FF2B5EF4-FFF2-40B4-BE49-F238E27FC236}">
                  <a16:creationId xmlns:a16="http://schemas.microsoft.com/office/drawing/2014/main" id="{E1A902B2-A3AD-AF8F-504D-44A46D007140}"/>
                </a:ext>
              </a:extLst>
            </p:cNvPr>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b="1" dirty="0">
                  <a:solidFill>
                    <a:srgbClr val="F6F6E9"/>
                  </a:solidFill>
                  <a:latin typeface="Open Sans Bold"/>
                  <a:ea typeface="Open Sans Bold"/>
                  <a:cs typeface="Open Sans Bold"/>
                  <a:sym typeface="Open Sans Bold"/>
                </a:rPr>
                <a:t>9</a:t>
              </a:r>
            </a:p>
          </p:txBody>
        </p:sp>
      </p:grpSp>
      <p:sp>
        <p:nvSpPr>
          <p:cNvPr id="12" name="Freeform 12">
            <a:extLst>
              <a:ext uri="{FF2B5EF4-FFF2-40B4-BE49-F238E27FC236}">
                <a16:creationId xmlns:a16="http://schemas.microsoft.com/office/drawing/2014/main" id="{381D5EA7-6BD7-07FD-B235-533E9E94CAC1}"/>
              </a:ext>
            </a:extLst>
          </p:cNvPr>
          <p:cNvSpPr/>
          <p:nvPr/>
        </p:nvSpPr>
        <p:spPr>
          <a:xfrm>
            <a:off x="14383759" y="7183907"/>
            <a:ext cx="7315200" cy="2288430"/>
          </a:xfrm>
          <a:custGeom>
            <a:avLst/>
            <a:gdLst/>
            <a:ahLst/>
            <a:cxnLst/>
            <a:rect l="l" t="t" r="r" b="b"/>
            <a:pathLst>
              <a:path w="7315200" h="2288430">
                <a:moveTo>
                  <a:pt x="0" y="0"/>
                </a:moveTo>
                <a:lnTo>
                  <a:pt x="7315200" y="0"/>
                </a:lnTo>
                <a:lnTo>
                  <a:pt x="7315200" y="2288429"/>
                </a:lnTo>
                <a:lnTo>
                  <a:pt x="0" y="2288429"/>
                </a:lnTo>
                <a:lnTo>
                  <a:pt x="0" y="0"/>
                </a:lnTo>
                <a:close/>
              </a:path>
            </a:pathLst>
          </a:custGeom>
          <a:blipFill>
            <a:blip r:embed="rId2">
              <a:extLst>
                <a:ext uri="{96DAC541-7B7A-43D3-8B79-37D633B846F1}">
                  <asvg:svgBlip xmlns:asvg="http://schemas.microsoft.com/office/drawing/2016/SVG/main" r:embed="rId3"/>
                </a:ext>
              </a:extLst>
            </a:blip>
            <a:stretch>
              <a:fillRect b="-8274"/>
            </a:stretch>
          </a:blipFill>
        </p:spPr>
        <p:txBody>
          <a:bodyPr/>
          <a:lstStyle/>
          <a:p>
            <a:endParaRPr lang="en-US"/>
          </a:p>
        </p:txBody>
      </p:sp>
      <p:grpSp>
        <p:nvGrpSpPr>
          <p:cNvPr id="14" name="Group 7">
            <a:extLst>
              <a:ext uri="{FF2B5EF4-FFF2-40B4-BE49-F238E27FC236}">
                <a16:creationId xmlns:a16="http://schemas.microsoft.com/office/drawing/2014/main" id="{A6150AA3-7827-C10A-1298-D98E9B0B7AD3}"/>
              </a:ext>
            </a:extLst>
          </p:cNvPr>
          <p:cNvGrpSpPr/>
          <p:nvPr/>
        </p:nvGrpSpPr>
        <p:grpSpPr>
          <a:xfrm>
            <a:off x="-254169" y="7183907"/>
            <a:ext cx="21953128" cy="2505604"/>
            <a:chOff x="0" y="0"/>
            <a:chExt cx="29270837" cy="3340806"/>
          </a:xfrm>
        </p:grpSpPr>
        <p:sp>
          <p:nvSpPr>
            <p:cNvPr id="15" name="TextBox 8">
              <a:extLst>
                <a:ext uri="{FF2B5EF4-FFF2-40B4-BE49-F238E27FC236}">
                  <a16:creationId xmlns:a16="http://schemas.microsoft.com/office/drawing/2014/main" id="{05C1B237-295F-34F1-00AB-A791F93FEC94}"/>
                </a:ext>
              </a:extLst>
            </p:cNvPr>
            <p:cNvSpPr txBox="1"/>
            <p:nvPr/>
          </p:nvSpPr>
          <p:spPr>
            <a:xfrm>
              <a:off x="7951598" y="2740096"/>
              <a:ext cx="9176144" cy="600710"/>
            </a:xfrm>
            <a:prstGeom prst="rect">
              <a:avLst/>
            </a:prstGeom>
          </p:spPr>
          <p:txBody>
            <a:bodyPr lIns="0" tIns="0" rIns="0" bIns="0" rtlCol="0" anchor="t">
              <a:spAutoFit/>
            </a:bodyPr>
            <a:lstStyle/>
            <a:p>
              <a:pPr algn="ctr">
                <a:lnSpc>
                  <a:spcPts val="3779"/>
                </a:lnSpc>
              </a:pPr>
              <a:r>
                <a:rPr lang="en-US" sz="2700" dirty="0">
                  <a:solidFill>
                    <a:srgbClr val="393C2F"/>
                  </a:solidFill>
                  <a:latin typeface="Alatsi"/>
                  <a:ea typeface="Alatsi"/>
                  <a:cs typeface="Alatsi"/>
                  <a:sym typeface="Alatsi"/>
                </a:rPr>
                <a:t>City of Warrenton</a:t>
              </a:r>
            </a:p>
          </p:txBody>
        </p:sp>
        <p:sp>
          <p:nvSpPr>
            <p:cNvPr id="16" name="AutoShape 9">
              <a:extLst>
                <a:ext uri="{FF2B5EF4-FFF2-40B4-BE49-F238E27FC236}">
                  <a16:creationId xmlns:a16="http://schemas.microsoft.com/office/drawing/2014/main" id="{5AF007C3-4138-C03C-D61A-BAE4745B99B7}"/>
                </a:ext>
              </a:extLst>
            </p:cNvPr>
            <p:cNvSpPr/>
            <p:nvPr/>
          </p:nvSpPr>
          <p:spPr>
            <a:xfrm>
              <a:off x="204" y="3069026"/>
              <a:ext cx="9473686" cy="25400"/>
            </a:xfrm>
            <a:prstGeom prst="line">
              <a:avLst/>
            </a:prstGeom>
            <a:ln w="152400" cap="flat">
              <a:solidFill>
                <a:srgbClr val="393C2F"/>
              </a:solidFill>
              <a:prstDash val="solid"/>
              <a:headEnd type="none" w="sm" len="sm"/>
              <a:tailEnd type="none" w="sm" len="sm"/>
            </a:ln>
          </p:spPr>
          <p:txBody>
            <a:bodyPr/>
            <a:lstStyle/>
            <a:p>
              <a:endParaRPr lang="en-US"/>
            </a:p>
          </p:txBody>
        </p:sp>
        <p:sp>
          <p:nvSpPr>
            <p:cNvPr id="17" name="AutoShape 10">
              <a:extLst>
                <a:ext uri="{FF2B5EF4-FFF2-40B4-BE49-F238E27FC236}">
                  <a16:creationId xmlns:a16="http://schemas.microsoft.com/office/drawing/2014/main" id="{19DFC810-369D-4910-591D-4B5856AC7D23}"/>
                </a:ext>
              </a:extLst>
            </p:cNvPr>
            <p:cNvSpPr/>
            <p:nvPr/>
          </p:nvSpPr>
          <p:spPr>
            <a:xfrm>
              <a:off x="15587895" y="3069026"/>
              <a:ext cx="9473686" cy="25400"/>
            </a:xfrm>
            <a:prstGeom prst="line">
              <a:avLst/>
            </a:prstGeom>
            <a:ln w="152400" cap="flat">
              <a:solidFill>
                <a:srgbClr val="393C2F"/>
              </a:solidFill>
              <a:prstDash val="solid"/>
              <a:headEnd type="none" w="sm" len="sm"/>
              <a:tailEnd type="none" w="sm" len="sm"/>
            </a:ln>
          </p:spPr>
          <p:txBody>
            <a:bodyPr/>
            <a:lstStyle/>
            <a:p>
              <a:endParaRPr lang="en-US"/>
            </a:p>
          </p:txBody>
        </p:sp>
        <p:sp>
          <p:nvSpPr>
            <p:cNvPr id="18" name="Freeform 11">
              <a:extLst>
                <a:ext uri="{FF2B5EF4-FFF2-40B4-BE49-F238E27FC236}">
                  <a16:creationId xmlns:a16="http://schemas.microsoft.com/office/drawing/2014/main" id="{E47B4B58-4FA2-B7F5-AF8A-61AF0E6AD629}"/>
                </a:ext>
              </a:extLst>
            </p:cNvPr>
            <p:cNvSpPr/>
            <p:nvPr/>
          </p:nvSpPr>
          <p:spPr>
            <a:xfrm>
              <a:off x="19517237" y="0"/>
              <a:ext cx="9753600" cy="3051240"/>
            </a:xfrm>
            <a:custGeom>
              <a:avLst/>
              <a:gdLst/>
              <a:ahLst/>
              <a:cxnLst/>
              <a:rect l="l" t="t" r="r" b="b"/>
              <a:pathLst>
                <a:path w="9753600" h="3051240">
                  <a:moveTo>
                    <a:pt x="0" y="0"/>
                  </a:moveTo>
                  <a:lnTo>
                    <a:pt x="9753600" y="0"/>
                  </a:lnTo>
                  <a:lnTo>
                    <a:pt x="9753600" y="3051240"/>
                  </a:lnTo>
                  <a:lnTo>
                    <a:pt x="0" y="3051240"/>
                  </a:lnTo>
                  <a:lnTo>
                    <a:pt x="0" y="0"/>
                  </a:lnTo>
                  <a:close/>
                </a:path>
              </a:pathLst>
            </a:custGeom>
            <a:blipFill>
              <a:blip r:embed="rId2">
                <a:extLst>
                  <a:ext uri="{96DAC541-7B7A-43D3-8B79-37D633B846F1}">
                    <asvg:svgBlip xmlns:asvg="http://schemas.microsoft.com/office/drawing/2016/SVG/main" r:embed="rId3"/>
                  </a:ext>
                </a:extLst>
              </a:blip>
              <a:stretch>
                <a:fillRect b="-8274"/>
              </a:stretch>
            </a:blipFill>
          </p:spPr>
          <p:txBody>
            <a:bodyPr/>
            <a:lstStyle/>
            <a:p>
              <a:endParaRPr lang="en-US"/>
            </a:p>
          </p:txBody>
        </p:sp>
      </p:grpSp>
    </p:spTree>
    <p:extLst>
      <p:ext uri="{BB962C8B-B14F-4D97-AF65-F5344CB8AC3E}">
        <p14:creationId xmlns:p14="http://schemas.microsoft.com/office/powerpoint/2010/main" val="3556443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6193-F9F1-4C54-838F-77350B9FC5DC}"/>
              </a:ext>
            </a:extLst>
          </p:cNvPr>
          <p:cNvSpPr>
            <a:spLocks noGrp="1"/>
          </p:cNvSpPr>
          <p:nvPr>
            <p:ph type="title"/>
          </p:nvPr>
        </p:nvSpPr>
        <p:spPr>
          <a:xfrm>
            <a:off x="609600" y="4294295"/>
            <a:ext cx="5406204" cy="1881052"/>
          </a:xfrm>
        </p:spPr>
        <p:txBody>
          <a:bodyPr>
            <a:normAutofit/>
          </a:bodyPr>
          <a:lstStyle/>
          <a:p>
            <a:pPr algn="l"/>
            <a:r>
              <a:rPr lang="en-US" b="1" cap="small" dirty="0">
                <a:effectLst>
                  <a:outerShdw blurRad="50800" dist="38100" algn="l" rotWithShape="0">
                    <a:prstClr val="black">
                      <a:alpha val="40000"/>
                    </a:prstClr>
                  </a:outerShdw>
                </a:effectLst>
              </a:rPr>
              <a:t>Clatsop County PICM Status</a:t>
            </a:r>
          </a:p>
        </p:txBody>
      </p:sp>
      <p:sp>
        <p:nvSpPr>
          <p:cNvPr id="3" name="TextBox 2">
            <a:extLst>
              <a:ext uri="{FF2B5EF4-FFF2-40B4-BE49-F238E27FC236}">
                <a16:creationId xmlns:a16="http://schemas.microsoft.com/office/drawing/2014/main" id="{C5DA264F-9F5B-4305-BF15-550DC340A5B1}"/>
              </a:ext>
            </a:extLst>
          </p:cNvPr>
          <p:cNvSpPr txBox="1"/>
          <p:nvPr/>
        </p:nvSpPr>
        <p:spPr>
          <a:xfrm>
            <a:off x="7162800" y="1034683"/>
            <a:ext cx="9780786" cy="8725466"/>
          </a:xfrm>
          <a:prstGeom prst="rect">
            <a:avLst/>
          </a:prstGeom>
          <a:noFill/>
        </p:spPr>
        <p:txBody>
          <a:bodyPr wrap="square" rtlCol="0">
            <a:spAutoFit/>
          </a:bodyPr>
          <a:lstStyle/>
          <a:p>
            <a:pPr algn="l">
              <a:spcAft>
                <a:spcPts val="600"/>
              </a:spcAft>
            </a:pPr>
            <a:r>
              <a:rPr lang="en-US" sz="4800" b="1" dirty="0">
                <a:solidFill>
                  <a:srgbClr val="1A3B29"/>
                </a:solidFill>
                <a:effectLst>
                  <a:outerShdw blurRad="50800" dist="38100" dir="2700000" algn="tl" rotWithShape="0">
                    <a:prstClr val="black">
                      <a:alpha val="40000"/>
                    </a:prstClr>
                  </a:outerShdw>
                </a:effectLst>
              </a:rPr>
              <a:t>TWO PATHS:</a:t>
            </a:r>
          </a:p>
          <a:p>
            <a:pPr algn="l">
              <a:spcAft>
                <a:spcPts val="600"/>
              </a:spcAft>
            </a:pPr>
            <a:r>
              <a:rPr lang="en-US" sz="2800" b="1" dirty="0">
                <a:solidFill>
                  <a:srgbClr val="1A3B29"/>
                </a:solidFill>
              </a:rPr>
              <a:t>1. PICM PATHWAY</a:t>
            </a:r>
          </a:p>
          <a:p>
            <a:pPr marL="285750" indent="-285750" algn="l">
              <a:spcAft>
                <a:spcPts val="600"/>
              </a:spcAft>
              <a:buFont typeface="Arial" panose="020B0604020202020204" pitchFamily="34" charset="0"/>
              <a:buChar char="•"/>
            </a:pPr>
            <a:r>
              <a:rPr lang="en-US" sz="2800" dirty="0">
                <a:solidFill>
                  <a:srgbClr val="1A3B29"/>
                </a:solidFill>
              </a:rPr>
              <a:t>Board of Commissioner work sessions:</a:t>
            </a:r>
          </a:p>
          <a:p>
            <a:pPr marL="804863" lvl="1" indent="-285750" algn="l">
              <a:spcAft>
                <a:spcPts val="600"/>
              </a:spcAft>
              <a:buFont typeface="Arial" panose="020B0604020202020204" pitchFamily="34" charset="0"/>
              <a:buChar char="•"/>
            </a:pPr>
            <a:r>
              <a:rPr lang="en-US" sz="2800" dirty="0">
                <a:solidFill>
                  <a:srgbClr val="1A3B29"/>
                </a:solidFill>
              </a:rPr>
              <a:t>August 14</a:t>
            </a:r>
          </a:p>
          <a:p>
            <a:pPr marL="804863" lvl="1" indent="-285750" algn="l">
              <a:spcAft>
                <a:spcPts val="600"/>
              </a:spcAft>
              <a:buFont typeface="Arial" panose="020B0604020202020204" pitchFamily="34" charset="0"/>
              <a:buChar char="•"/>
            </a:pPr>
            <a:r>
              <a:rPr lang="en-US" sz="2800" dirty="0">
                <a:solidFill>
                  <a:srgbClr val="1A3B29"/>
                </a:solidFill>
              </a:rPr>
              <a:t>August 28</a:t>
            </a:r>
          </a:p>
          <a:p>
            <a:pPr marL="804863" lvl="1" indent="-285750" algn="l">
              <a:spcAft>
                <a:spcPts val="600"/>
              </a:spcAft>
              <a:buFont typeface="Arial" panose="020B0604020202020204" pitchFamily="34" charset="0"/>
              <a:buChar char="•"/>
            </a:pPr>
            <a:r>
              <a:rPr lang="en-US" sz="2800" dirty="0">
                <a:solidFill>
                  <a:srgbClr val="1A3B29"/>
                </a:solidFill>
              </a:rPr>
              <a:t>November 6</a:t>
            </a:r>
          </a:p>
          <a:p>
            <a:pPr marL="285750" indent="-285750" algn="l">
              <a:spcAft>
                <a:spcPts val="600"/>
              </a:spcAft>
              <a:buFont typeface="Arial" panose="020B0604020202020204" pitchFamily="34" charset="0"/>
              <a:buChar char="•"/>
            </a:pPr>
            <a:r>
              <a:rPr lang="en-US" sz="2800" dirty="0">
                <a:solidFill>
                  <a:srgbClr val="1A3B29"/>
                </a:solidFill>
              </a:rPr>
              <a:t>Board to consider temporary moratorium on floodplain permits</a:t>
            </a:r>
          </a:p>
          <a:p>
            <a:pPr marL="285750" indent="-285750" algn="l">
              <a:spcAft>
                <a:spcPts val="600"/>
              </a:spcAft>
              <a:buFont typeface="Arial" panose="020B0604020202020204" pitchFamily="34" charset="0"/>
              <a:buChar char="•"/>
            </a:pPr>
            <a:r>
              <a:rPr lang="en-US" sz="2800" dirty="0">
                <a:solidFill>
                  <a:srgbClr val="1A3B29"/>
                </a:solidFill>
              </a:rPr>
              <a:t>If approved, moratorium effective November 13, 2024-February 28, 2025</a:t>
            </a:r>
          </a:p>
          <a:p>
            <a:pPr marL="285750" indent="-285750" algn="l">
              <a:spcAft>
                <a:spcPts val="600"/>
              </a:spcAft>
              <a:buFont typeface="Arial" panose="020B0604020202020204" pitchFamily="34" charset="0"/>
              <a:buChar char="•"/>
            </a:pPr>
            <a:r>
              <a:rPr lang="en-US" sz="2800" dirty="0">
                <a:solidFill>
                  <a:srgbClr val="1A3B29"/>
                </a:solidFill>
              </a:rPr>
              <a:t>Board to consider formal vote on PICM at November 13 meeting</a:t>
            </a:r>
          </a:p>
          <a:p>
            <a:pPr algn="l">
              <a:spcAft>
                <a:spcPts val="600"/>
              </a:spcAft>
            </a:pPr>
            <a:r>
              <a:rPr lang="en-US" sz="2800" b="1" dirty="0">
                <a:solidFill>
                  <a:srgbClr val="1A3B29"/>
                </a:solidFill>
              </a:rPr>
              <a:t>2. OREGONIANS FOR FLOODPLAIN PROTECTION</a:t>
            </a:r>
          </a:p>
          <a:p>
            <a:pPr marL="457200" indent="-457200" algn="l">
              <a:spcAft>
                <a:spcPts val="600"/>
              </a:spcAft>
              <a:buFont typeface="Arial" panose="020B0604020202020204" pitchFamily="34" charset="0"/>
              <a:buChar char="•"/>
            </a:pPr>
            <a:r>
              <a:rPr lang="en-US" sz="2800" dirty="0">
                <a:solidFill>
                  <a:srgbClr val="1A3B29"/>
                </a:solidFill>
              </a:rPr>
              <a:t>Coalition started by Tillamook County</a:t>
            </a:r>
          </a:p>
          <a:p>
            <a:pPr marL="457200" indent="-457200" algn="l">
              <a:spcAft>
                <a:spcPts val="600"/>
              </a:spcAft>
              <a:buFont typeface="Arial" panose="020B0604020202020204" pitchFamily="34" charset="0"/>
              <a:buChar char="•"/>
            </a:pPr>
            <a:r>
              <a:rPr lang="en-US" sz="2800" dirty="0">
                <a:solidFill>
                  <a:srgbClr val="1A3B29"/>
                </a:solidFill>
              </a:rPr>
              <a:t>County pledge of $25,000</a:t>
            </a:r>
          </a:p>
          <a:p>
            <a:pPr marL="457200" indent="-457200" algn="l">
              <a:spcAft>
                <a:spcPts val="600"/>
              </a:spcAft>
              <a:buFont typeface="Arial" panose="020B0604020202020204" pitchFamily="34" charset="0"/>
              <a:buChar char="•"/>
            </a:pPr>
            <a:r>
              <a:rPr lang="en-US" sz="2800" dirty="0">
                <a:solidFill>
                  <a:srgbClr val="1A3B29"/>
                </a:solidFill>
              </a:rPr>
              <a:t>Possible litigation</a:t>
            </a:r>
          </a:p>
          <a:p>
            <a:pPr marL="457200" indent="-457200" algn="l">
              <a:spcAft>
                <a:spcPts val="600"/>
              </a:spcAft>
              <a:buFont typeface="Arial" panose="020B0604020202020204" pitchFamily="34" charset="0"/>
              <a:buChar char="•"/>
            </a:pPr>
            <a:r>
              <a:rPr lang="en-US" sz="2800" dirty="0">
                <a:solidFill>
                  <a:srgbClr val="1A3B29"/>
                </a:solidFill>
              </a:rPr>
              <a:t>Delay or reverse December 1 deadline</a:t>
            </a:r>
          </a:p>
        </p:txBody>
      </p:sp>
      <p:pic>
        <p:nvPicPr>
          <p:cNvPr id="4" name="object 14">
            <a:extLst>
              <a:ext uri="{FF2B5EF4-FFF2-40B4-BE49-F238E27FC236}">
                <a16:creationId xmlns:a16="http://schemas.microsoft.com/office/drawing/2014/main" id="{B4FCEE89-DA75-88D3-A56C-C4D4D15BE287}"/>
              </a:ext>
            </a:extLst>
          </p:cNvPr>
          <p:cNvPicPr/>
          <p:nvPr/>
        </p:nvPicPr>
        <p:blipFill>
          <a:blip r:embed="rId3" cstate="print"/>
          <a:stretch>
            <a:fillRect/>
          </a:stretch>
        </p:blipFill>
        <p:spPr>
          <a:xfrm>
            <a:off x="914400" y="590551"/>
            <a:ext cx="1504949" cy="1504949"/>
          </a:xfrm>
          <a:prstGeom prst="rect">
            <a:avLst/>
          </a:prstGeom>
        </p:spPr>
      </p:pic>
      <p:sp>
        <p:nvSpPr>
          <p:cNvPr id="5" name="object 8">
            <a:extLst>
              <a:ext uri="{FF2B5EF4-FFF2-40B4-BE49-F238E27FC236}">
                <a16:creationId xmlns:a16="http://schemas.microsoft.com/office/drawing/2014/main" id="{4E817621-B4C6-B269-02F5-AA4C0719A030}"/>
              </a:ext>
            </a:extLst>
          </p:cNvPr>
          <p:cNvSpPr txBox="1"/>
          <p:nvPr/>
        </p:nvSpPr>
        <p:spPr>
          <a:xfrm>
            <a:off x="381000" y="9743931"/>
            <a:ext cx="3048000" cy="264111"/>
          </a:xfrm>
          <a:prstGeom prst="rect">
            <a:avLst/>
          </a:prstGeom>
        </p:spPr>
        <p:txBody>
          <a:bodyPr vert="horz" wrap="square" lIns="0" tIns="12700" rIns="0" bIns="0" rtlCol="0">
            <a:spAutoFit/>
          </a:bodyPr>
          <a:lstStyle/>
          <a:p>
            <a:pPr marL="12700" marR="5080" algn="l">
              <a:lnSpc>
                <a:spcPct val="113300"/>
              </a:lnSpc>
              <a:spcBef>
                <a:spcPts val="100"/>
              </a:spcBef>
            </a:pPr>
            <a:r>
              <a:rPr lang="en-US" sz="1600" dirty="0">
                <a:solidFill>
                  <a:srgbClr val="1A3B29"/>
                </a:solidFill>
                <a:effectLst>
                  <a:outerShdw blurRad="50800" dist="38100" dir="2700000" algn="tl" rotWithShape="0">
                    <a:prstClr val="black">
                      <a:alpha val="40000"/>
                    </a:prstClr>
                  </a:outerShdw>
                </a:effectLst>
                <a:latin typeface="Verdana"/>
                <a:cs typeface="Verdana"/>
              </a:rPr>
              <a:t>October 28, 2024</a:t>
            </a:r>
            <a:endParaRPr sz="1600" dirty="0">
              <a:solidFill>
                <a:srgbClr val="1A3B29"/>
              </a:solidFill>
              <a:effectLst>
                <a:outerShdw blurRad="50800" dist="38100" dir="2700000" algn="tl" rotWithShape="0">
                  <a:prstClr val="black">
                    <a:alpha val="40000"/>
                  </a:prstClr>
                </a:outerShdw>
              </a:effectLst>
              <a:latin typeface="Verdana"/>
              <a:cs typeface="Verdana"/>
            </a:endParaRPr>
          </a:p>
        </p:txBody>
      </p:sp>
      <p:grpSp>
        <p:nvGrpSpPr>
          <p:cNvPr id="6" name="Group 5">
            <a:extLst>
              <a:ext uri="{FF2B5EF4-FFF2-40B4-BE49-F238E27FC236}">
                <a16:creationId xmlns:a16="http://schemas.microsoft.com/office/drawing/2014/main" id="{69BE5A52-7ED0-5388-5F28-95CB62485B98}"/>
              </a:ext>
            </a:extLst>
          </p:cNvPr>
          <p:cNvGrpSpPr/>
          <p:nvPr/>
        </p:nvGrpSpPr>
        <p:grpSpPr>
          <a:xfrm>
            <a:off x="15859155" y="0"/>
            <a:ext cx="1562612" cy="1673225"/>
            <a:chOff x="0" y="0"/>
            <a:chExt cx="2083482" cy="2230967"/>
          </a:xfrm>
        </p:grpSpPr>
        <p:grpSp>
          <p:nvGrpSpPr>
            <p:cNvPr id="7" name="Group 6">
              <a:extLst>
                <a:ext uri="{FF2B5EF4-FFF2-40B4-BE49-F238E27FC236}">
                  <a16:creationId xmlns:a16="http://schemas.microsoft.com/office/drawing/2014/main" id="{3EE78FAD-8087-CDCA-68AD-E29AE41A304B}"/>
                </a:ext>
              </a:extLst>
            </p:cNvPr>
            <p:cNvGrpSpPr/>
            <p:nvPr/>
          </p:nvGrpSpPr>
          <p:grpSpPr>
            <a:xfrm>
              <a:off x="75599" y="0"/>
              <a:ext cx="1932284" cy="2230967"/>
              <a:chOff x="0" y="0"/>
              <a:chExt cx="703982" cy="812800"/>
            </a:xfrm>
          </p:grpSpPr>
          <p:sp>
            <p:nvSpPr>
              <p:cNvPr id="9" name="Freeform 7">
                <a:extLst>
                  <a:ext uri="{FF2B5EF4-FFF2-40B4-BE49-F238E27FC236}">
                    <a16:creationId xmlns:a16="http://schemas.microsoft.com/office/drawing/2014/main" id="{D746A676-249E-491D-F275-98E98FF7B871}"/>
                  </a:ext>
                </a:extLst>
              </p:cNvPr>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393C2F"/>
              </a:solidFill>
            </p:spPr>
            <p:txBody>
              <a:bodyPr/>
              <a:lstStyle/>
              <a:p>
                <a:endParaRPr lang="en-US"/>
              </a:p>
            </p:txBody>
          </p:sp>
          <p:sp>
            <p:nvSpPr>
              <p:cNvPr id="10" name="TextBox 8">
                <a:extLst>
                  <a:ext uri="{FF2B5EF4-FFF2-40B4-BE49-F238E27FC236}">
                    <a16:creationId xmlns:a16="http://schemas.microsoft.com/office/drawing/2014/main" id="{5AAF1FA0-32C9-35CC-1A17-51DB632CFA6E}"/>
                  </a:ext>
                </a:extLst>
              </p:cNvPr>
              <p:cNvSpPr txBox="1"/>
              <p:nvPr/>
            </p:nvSpPr>
            <p:spPr>
              <a:xfrm>
                <a:off x="0" y="-47625"/>
                <a:ext cx="703982" cy="733425"/>
              </a:xfrm>
              <a:prstGeom prst="rect">
                <a:avLst/>
              </a:prstGeom>
            </p:spPr>
            <p:txBody>
              <a:bodyPr lIns="50800" tIns="50800" rIns="50800" bIns="50800" rtlCol="0" anchor="ctr"/>
              <a:lstStyle/>
              <a:p>
                <a:pPr algn="ctr">
                  <a:lnSpc>
                    <a:spcPts val="2659"/>
                  </a:lnSpc>
                </a:pPr>
                <a:endParaRPr/>
              </a:p>
            </p:txBody>
          </p:sp>
        </p:grpSp>
        <p:sp>
          <p:nvSpPr>
            <p:cNvPr id="8" name="TextBox 9">
              <a:extLst>
                <a:ext uri="{FF2B5EF4-FFF2-40B4-BE49-F238E27FC236}">
                  <a16:creationId xmlns:a16="http://schemas.microsoft.com/office/drawing/2014/main" id="{19AF845C-0530-D3CE-B9FA-B6505C5544E1}"/>
                </a:ext>
              </a:extLst>
            </p:cNvPr>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b="1" dirty="0">
                  <a:solidFill>
                    <a:srgbClr val="F6F6E9"/>
                  </a:solidFill>
                  <a:latin typeface="Open Sans Bold"/>
                  <a:ea typeface="Open Sans Bold"/>
                  <a:cs typeface="Open Sans Bold"/>
                  <a:sym typeface="Open Sans Bold"/>
                </a:rPr>
                <a:t>10</a:t>
              </a:r>
            </a:p>
          </p:txBody>
        </p:sp>
      </p:grpSp>
    </p:spTree>
    <p:extLst>
      <p:ext uri="{BB962C8B-B14F-4D97-AF65-F5344CB8AC3E}">
        <p14:creationId xmlns:p14="http://schemas.microsoft.com/office/powerpoint/2010/main" val="2748319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714500"/>
            <a:ext cx="18288000" cy="12064409"/>
            <a:chOff x="0" y="-1714500"/>
            <a:chExt cx="18288000" cy="12064409"/>
          </a:xfrm>
        </p:grpSpPr>
        <p:pic>
          <p:nvPicPr>
            <p:cNvPr id="3" name="object 3"/>
            <p:cNvPicPr/>
            <p:nvPr/>
          </p:nvPicPr>
          <p:blipFill>
            <a:blip r:embed="rId2">
              <a:extLst>
                <a:ext uri="{28A0092B-C50C-407E-A947-70E740481C1C}">
                  <a14:useLocalDpi xmlns:a14="http://schemas.microsoft.com/office/drawing/2010/main" val="0"/>
                </a:ext>
              </a:extLst>
            </a:blip>
            <a:stretch>
              <a:fillRect/>
            </a:stretch>
          </p:blipFill>
          <p:spPr>
            <a:xfrm>
              <a:off x="0" y="-1714500"/>
              <a:ext cx="18288000" cy="12064409"/>
            </a:xfrm>
            <a:prstGeom prst="rect">
              <a:avLst/>
            </a:prstGeom>
            <a:effectLst>
              <a:reflection endPos="65000" dist="50800" dir="5400000" sy="-100000" algn="bl" rotWithShape="0"/>
            </a:effectLst>
          </p:spPr>
        </p:pic>
        <p:sp>
          <p:nvSpPr>
            <p:cNvPr id="4" name="object 4"/>
            <p:cNvSpPr/>
            <p:nvPr/>
          </p:nvSpPr>
          <p:spPr>
            <a:xfrm>
              <a:off x="9144000" y="4762500"/>
              <a:ext cx="8458200" cy="5521443"/>
            </a:xfrm>
            <a:custGeom>
              <a:avLst/>
              <a:gdLst/>
              <a:ahLst/>
              <a:cxnLst/>
              <a:rect l="l" t="t" r="r" b="b"/>
              <a:pathLst>
                <a:path w="6048375" h="6524625">
                  <a:moveTo>
                    <a:pt x="6048309" y="6524624"/>
                  </a:moveTo>
                  <a:lnTo>
                    <a:pt x="0" y="6524624"/>
                  </a:lnTo>
                  <a:lnTo>
                    <a:pt x="0" y="0"/>
                  </a:lnTo>
                  <a:lnTo>
                    <a:pt x="6048309" y="0"/>
                  </a:lnTo>
                  <a:lnTo>
                    <a:pt x="6048309" y="6524624"/>
                  </a:lnTo>
                  <a:close/>
                </a:path>
              </a:pathLst>
            </a:custGeom>
            <a:solidFill>
              <a:srgbClr val="256040"/>
            </a:solidFill>
          </p:spPr>
          <p:txBody>
            <a:bodyPr wrap="square" lIns="0" tIns="0" rIns="0" bIns="0" rtlCol="0"/>
            <a:lstStyle/>
            <a:p>
              <a:endParaRPr dirty="0"/>
            </a:p>
          </p:txBody>
        </p:sp>
      </p:grpSp>
      <p:sp>
        <p:nvSpPr>
          <p:cNvPr id="5" name="object 5"/>
          <p:cNvSpPr txBox="1">
            <a:spLocks noGrp="1"/>
          </p:cNvSpPr>
          <p:nvPr>
            <p:ph type="title"/>
          </p:nvPr>
        </p:nvSpPr>
        <p:spPr>
          <a:xfrm>
            <a:off x="9277481" y="5165035"/>
            <a:ext cx="8077593" cy="3952364"/>
          </a:xfrm>
          <a:prstGeom prst="rect">
            <a:avLst/>
          </a:prstGeom>
        </p:spPr>
        <p:txBody>
          <a:bodyPr vert="horz" wrap="square" lIns="0" tIns="12700" rIns="0" bIns="0" rtlCol="0">
            <a:spAutoFit/>
          </a:bodyPr>
          <a:lstStyle/>
          <a:p>
            <a:pPr marL="12700" algn="r">
              <a:lnSpc>
                <a:spcPct val="100000"/>
              </a:lnSpc>
              <a:spcBef>
                <a:spcPts val="100"/>
              </a:spcBef>
            </a:pPr>
            <a:r>
              <a:rPr lang="en-US" spc="250" dirty="0">
                <a:solidFill>
                  <a:srgbClr val="FFFFFF"/>
                </a:solidFill>
                <a:effectLst>
                  <a:outerShdw blurRad="50800" dist="38100" dir="2700000" algn="tl" rotWithShape="0">
                    <a:prstClr val="black">
                      <a:alpha val="40000"/>
                    </a:prstClr>
                  </a:outerShdw>
                </a:effectLst>
              </a:rPr>
              <a:t>Development Scenarios – Unincorporated Clatsop County</a:t>
            </a:r>
            <a:endParaRPr spc="250" dirty="0">
              <a:solidFill>
                <a:srgbClr val="FFFFFF"/>
              </a:solidFill>
              <a:effectLst>
                <a:outerShdw blurRad="50800" dist="38100" dir="2700000" algn="tl" rotWithShape="0">
                  <a:prstClr val="black">
                    <a:alpha val="40000"/>
                  </a:prstClr>
                </a:outerShdw>
              </a:effectLst>
            </a:endParaRPr>
          </a:p>
        </p:txBody>
      </p:sp>
      <p:sp>
        <p:nvSpPr>
          <p:cNvPr id="9" name="object 9">
            <a:extLst>
              <a:ext uri="{FF2B5EF4-FFF2-40B4-BE49-F238E27FC236}">
                <a16:creationId xmlns:a16="http://schemas.microsoft.com/office/drawing/2014/main" id="{4E7F606B-E2B0-46A4-BDBB-7470A5A69401}"/>
              </a:ext>
            </a:extLst>
          </p:cNvPr>
          <p:cNvSpPr txBox="1"/>
          <p:nvPr/>
        </p:nvSpPr>
        <p:spPr>
          <a:xfrm>
            <a:off x="14249400" y="9622494"/>
            <a:ext cx="3062604" cy="291747"/>
          </a:xfrm>
          <a:prstGeom prst="rect">
            <a:avLst/>
          </a:prstGeom>
        </p:spPr>
        <p:txBody>
          <a:bodyPr vert="horz" wrap="square" lIns="0" tIns="45085" rIns="0" bIns="0" rtlCol="0">
            <a:spAutoFit/>
          </a:bodyPr>
          <a:lstStyle/>
          <a:p>
            <a:pPr marL="12700" algn="r">
              <a:lnSpc>
                <a:spcPct val="100000"/>
              </a:lnSpc>
              <a:spcBef>
                <a:spcPts val="254"/>
              </a:spcBef>
            </a:pPr>
            <a:r>
              <a:rPr lang="en-US" sz="1600" dirty="0">
                <a:solidFill>
                  <a:srgbClr val="FFFFFF"/>
                </a:solidFill>
                <a:effectLst>
                  <a:outerShdw blurRad="50800" dist="38100" dir="2700000" algn="tl" rotWithShape="0">
                    <a:prstClr val="black">
                      <a:alpha val="40000"/>
                    </a:prstClr>
                  </a:outerShdw>
                </a:effectLst>
                <a:latin typeface="Verdana"/>
                <a:cs typeface="Verdana"/>
              </a:rPr>
              <a:t>October 28, 2024</a:t>
            </a:r>
            <a:endParaRPr sz="1600" dirty="0">
              <a:effectLst>
                <a:outerShdw blurRad="50800" dist="38100" dir="2700000" algn="tl" rotWithShape="0">
                  <a:prstClr val="black">
                    <a:alpha val="40000"/>
                  </a:prstClr>
                </a:outerShdw>
              </a:effectLst>
              <a:latin typeface="Verdana"/>
              <a:cs typeface="Verdana"/>
            </a:endParaRPr>
          </a:p>
        </p:txBody>
      </p:sp>
      <p:grpSp>
        <p:nvGrpSpPr>
          <p:cNvPr id="6" name="Group 9">
            <a:extLst>
              <a:ext uri="{FF2B5EF4-FFF2-40B4-BE49-F238E27FC236}">
                <a16:creationId xmlns:a16="http://schemas.microsoft.com/office/drawing/2014/main" id="{FCD8EFD8-A977-B807-712C-5254C751C0DB}"/>
              </a:ext>
            </a:extLst>
          </p:cNvPr>
          <p:cNvGrpSpPr/>
          <p:nvPr/>
        </p:nvGrpSpPr>
        <p:grpSpPr>
          <a:xfrm>
            <a:off x="15859155" y="0"/>
            <a:ext cx="1562612" cy="1673225"/>
            <a:chOff x="0" y="0"/>
            <a:chExt cx="2083482" cy="2230967"/>
          </a:xfrm>
        </p:grpSpPr>
        <p:grpSp>
          <p:nvGrpSpPr>
            <p:cNvPr id="7" name="Group 10">
              <a:extLst>
                <a:ext uri="{FF2B5EF4-FFF2-40B4-BE49-F238E27FC236}">
                  <a16:creationId xmlns:a16="http://schemas.microsoft.com/office/drawing/2014/main" id="{BAB71B59-06D8-6BD1-57A0-5510FEAA7C46}"/>
                </a:ext>
              </a:extLst>
            </p:cNvPr>
            <p:cNvGrpSpPr/>
            <p:nvPr/>
          </p:nvGrpSpPr>
          <p:grpSpPr>
            <a:xfrm>
              <a:off x="75599" y="0"/>
              <a:ext cx="1932284" cy="2230967"/>
              <a:chOff x="0" y="0"/>
              <a:chExt cx="703982" cy="812800"/>
            </a:xfrm>
          </p:grpSpPr>
          <p:sp>
            <p:nvSpPr>
              <p:cNvPr id="10" name="Freeform 11">
                <a:extLst>
                  <a:ext uri="{FF2B5EF4-FFF2-40B4-BE49-F238E27FC236}">
                    <a16:creationId xmlns:a16="http://schemas.microsoft.com/office/drawing/2014/main" id="{743CF4F1-6545-4975-6236-DF3DD5D4920A}"/>
                  </a:ext>
                </a:extLst>
              </p:cNvPr>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393C2F"/>
              </a:solidFill>
            </p:spPr>
            <p:txBody>
              <a:bodyPr/>
              <a:lstStyle/>
              <a:p>
                <a:endParaRPr lang="en-US"/>
              </a:p>
            </p:txBody>
          </p:sp>
          <p:sp>
            <p:nvSpPr>
              <p:cNvPr id="11" name="TextBox 12">
                <a:extLst>
                  <a:ext uri="{FF2B5EF4-FFF2-40B4-BE49-F238E27FC236}">
                    <a16:creationId xmlns:a16="http://schemas.microsoft.com/office/drawing/2014/main" id="{821EBD1C-2EBA-BE84-375D-CE63BC0C8096}"/>
                  </a:ext>
                </a:extLst>
              </p:cNvPr>
              <p:cNvSpPr txBox="1"/>
              <p:nvPr/>
            </p:nvSpPr>
            <p:spPr>
              <a:xfrm>
                <a:off x="0" y="-47625"/>
                <a:ext cx="703982" cy="733425"/>
              </a:xfrm>
              <a:prstGeom prst="rect">
                <a:avLst/>
              </a:prstGeom>
            </p:spPr>
            <p:txBody>
              <a:bodyPr lIns="50800" tIns="50800" rIns="50800" bIns="50800" rtlCol="0" anchor="ctr"/>
              <a:lstStyle/>
              <a:p>
                <a:pPr algn="ctr">
                  <a:lnSpc>
                    <a:spcPts val="2659"/>
                  </a:lnSpc>
                </a:pPr>
                <a:endParaRPr/>
              </a:p>
            </p:txBody>
          </p:sp>
        </p:grpSp>
        <p:sp>
          <p:nvSpPr>
            <p:cNvPr id="8" name="TextBox 13">
              <a:extLst>
                <a:ext uri="{FF2B5EF4-FFF2-40B4-BE49-F238E27FC236}">
                  <a16:creationId xmlns:a16="http://schemas.microsoft.com/office/drawing/2014/main" id="{E0EDE492-4C3B-793E-20D1-4BBF86B9F1BB}"/>
                </a:ext>
              </a:extLst>
            </p:cNvPr>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b="1" dirty="0">
                  <a:solidFill>
                    <a:srgbClr val="F6F6E9"/>
                  </a:solidFill>
                  <a:latin typeface="Open Sans Bold"/>
                  <a:ea typeface="Open Sans Bold"/>
                  <a:cs typeface="Open Sans Bold"/>
                  <a:sym typeface="Open Sans Bold"/>
                </a:rPr>
                <a:t>11</a:t>
              </a:r>
            </a:p>
          </p:txBody>
        </p:sp>
      </p:grpSp>
    </p:spTree>
    <p:extLst>
      <p:ext uri="{BB962C8B-B14F-4D97-AF65-F5344CB8AC3E}">
        <p14:creationId xmlns:p14="http://schemas.microsoft.com/office/powerpoint/2010/main" val="3514348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2240990"/>
            <a:ext cx="6934200" cy="1982594"/>
          </a:xfrm>
          <a:prstGeom prst="rect">
            <a:avLst/>
          </a:prstGeom>
        </p:spPr>
        <p:txBody>
          <a:bodyPr vert="horz" wrap="square" lIns="0" tIns="12700" rIns="0" bIns="0" rtlCol="0">
            <a:spAutoFit/>
          </a:bodyPr>
          <a:lstStyle/>
          <a:p>
            <a:pPr marL="12700">
              <a:lnSpc>
                <a:spcPct val="100000"/>
              </a:lnSpc>
              <a:spcBef>
                <a:spcPts val="100"/>
              </a:spcBef>
            </a:pPr>
            <a:r>
              <a:rPr lang="en-US" sz="6400" b="1" cap="small" spc="385" dirty="0">
                <a:solidFill>
                  <a:srgbClr val="1A3B29"/>
                </a:solidFill>
                <a:effectLst>
                  <a:outerShdw blurRad="50800" dist="38100" dir="2700000" algn="tl" rotWithShape="0">
                    <a:prstClr val="black">
                      <a:alpha val="40000"/>
                    </a:prstClr>
                  </a:outerShdw>
                </a:effectLst>
                <a:latin typeface="Century Gothic"/>
                <a:cs typeface="Century Gothic"/>
              </a:rPr>
              <a:t>Mini-Warehouse Facility</a:t>
            </a:r>
            <a:endParaRPr sz="6400" cap="small" dirty="0">
              <a:effectLst>
                <a:outerShdw blurRad="50800" dist="38100" dir="2700000" algn="tl" rotWithShape="0">
                  <a:prstClr val="black">
                    <a:alpha val="40000"/>
                  </a:prstClr>
                </a:outerShdw>
              </a:effectLst>
              <a:latin typeface="Century Gothic"/>
              <a:cs typeface="Century Gothic"/>
            </a:endParaRPr>
          </a:p>
        </p:txBody>
      </p:sp>
      <p:pic>
        <p:nvPicPr>
          <p:cNvPr id="14" name="object 14"/>
          <p:cNvPicPr/>
          <p:nvPr/>
        </p:nvPicPr>
        <p:blipFill>
          <a:blip r:embed="rId3" cstate="print"/>
          <a:stretch>
            <a:fillRect/>
          </a:stretch>
        </p:blipFill>
        <p:spPr>
          <a:xfrm>
            <a:off x="1009651" y="266700"/>
            <a:ext cx="1504949" cy="1504949"/>
          </a:xfrm>
          <a:prstGeom prst="rect">
            <a:avLst/>
          </a:prstGeom>
        </p:spPr>
      </p:pic>
      <p:sp>
        <p:nvSpPr>
          <p:cNvPr id="16" name="object 9">
            <a:extLst>
              <a:ext uri="{FF2B5EF4-FFF2-40B4-BE49-F238E27FC236}">
                <a16:creationId xmlns:a16="http://schemas.microsoft.com/office/drawing/2014/main" id="{AE5FED63-A91E-4297-A71D-3559475AA87B}"/>
              </a:ext>
            </a:extLst>
          </p:cNvPr>
          <p:cNvSpPr txBox="1"/>
          <p:nvPr/>
        </p:nvSpPr>
        <p:spPr>
          <a:xfrm>
            <a:off x="1115803" y="9532076"/>
            <a:ext cx="2162810" cy="291747"/>
          </a:xfrm>
          <a:prstGeom prst="rect">
            <a:avLst/>
          </a:prstGeom>
        </p:spPr>
        <p:txBody>
          <a:bodyPr vert="horz" wrap="square" lIns="0" tIns="45085" rIns="0" bIns="0" rtlCol="0">
            <a:spAutoFit/>
          </a:bodyPr>
          <a:lstStyle/>
          <a:p>
            <a:pPr marL="12700">
              <a:lnSpc>
                <a:spcPct val="100000"/>
              </a:lnSpc>
              <a:spcBef>
                <a:spcPts val="254"/>
              </a:spcBef>
            </a:pPr>
            <a:r>
              <a:rPr lang="en-US" sz="1600" dirty="0">
                <a:solidFill>
                  <a:srgbClr val="1A3B29"/>
                </a:solidFill>
                <a:effectLst>
                  <a:outerShdw blurRad="50800" dist="38100" dir="2700000" algn="tl" rotWithShape="0">
                    <a:prstClr val="black">
                      <a:alpha val="40000"/>
                    </a:prstClr>
                  </a:outerShdw>
                </a:effectLst>
                <a:latin typeface="Verdana"/>
                <a:cs typeface="Verdana"/>
              </a:rPr>
              <a:t>October 28, 2024</a:t>
            </a:r>
            <a:endParaRPr sz="1600" dirty="0">
              <a:solidFill>
                <a:srgbClr val="1A3B29"/>
              </a:solidFill>
              <a:effectLst>
                <a:outerShdw blurRad="50800" dist="38100" dir="2700000" algn="tl" rotWithShape="0">
                  <a:prstClr val="black">
                    <a:alpha val="40000"/>
                  </a:prstClr>
                </a:outerShdw>
              </a:effectLst>
              <a:latin typeface="Verdana"/>
              <a:cs typeface="Verdana"/>
            </a:endParaRPr>
          </a:p>
        </p:txBody>
      </p:sp>
      <p:sp>
        <p:nvSpPr>
          <p:cNvPr id="7" name="Content Placeholder 2">
            <a:extLst>
              <a:ext uri="{FF2B5EF4-FFF2-40B4-BE49-F238E27FC236}">
                <a16:creationId xmlns:a16="http://schemas.microsoft.com/office/drawing/2014/main" id="{425EF4D5-15D4-4CDC-8EFA-CA4D88635B01}"/>
              </a:ext>
            </a:extLst>
          </p:cNvPr>
          <p:cNvSpPr txBox="1">
            <a:spLocks/>
          </p:cNvSpPr>
          <p:nvPr/>
        </p:nvSpPr>
        <p:spPr>
          <a:xfrm>
            <a:off x="220110" y="4762500"/>
            <a:ext cx="9837313" cy="4572000"/>
          </a:xfrm>
          <a:prstGeom prst="rect">
            <a:avLst/>
          </a:prstGeom>
        </p:spPr>
        <p:txBody>
          <a:bodyPr>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560070" indent="-514350">
              <a:buClr>
                <a:srgbClr val="1A3B29"/>
              </a:buClr>
              <a:buFont typeface="+mj-lt"/>
              <a:buAutoNum type="arabicPeriod"/>
            </a:pPr>
            <a:r>
              <a:rPr lang="en-US" sz="2800" dirty="0">
                <a:solidFill>
                  <a:schemeClr val="tx1"/>
                </a:solidFill>
              </a:rPr>
              <a:t>Mini-storage facility in Miles Crossing</a:t>
            </a:r>
          </a:p>
          <a:p>
            <a:pPr marL="560070" indent="-514350">
              <a:buClr>
                <a:srgbClr val="1A3B29"/>
              </a:buClr>
              <a:buFont typeface="+mj-lt"/>
              <a:buAutoNum type="arabicPeriod"/>
            </a:pPr>
            <a:r>
              <a:rPr lang="en-US" sz="2800" dirty="0">
                <a:solidFill>
                  <a:schemeClr val="tx1"/>
                </a:solidFill>
              </a:rPr>
              <a:t>191 units in 7 buildings: 33,875 SF building</a:t>
            </a:r>
          </a:p>
          <a:p>
            <a:pPr marL="560070" indent="-514350">
              <a:buClr>
                <a:srgbClr val="1A3B29"/>
              </a:buClr>
              <a:buFont typeface="+mj-lt"/>
              <a:buAutoNum type="arabicPeriod"/>
            </a:pPr>
            <a:r>
              <a:rPr lang="en-US" sz="2800" dirty="0">
                <a:solidFill>
                  <a:schemeClr val="tx1"/>
                </a:solidFill>
              </a:rPr>
              <a:t>Existing impervious: ~66,000 SF</a:t>
            </a:r>
          </a:p>
          <a:p>
            <a:pPr marL="560070" indent="-514350">
              <a:buClr>
                <a:srgbClr val="1A3B29"/>
              </a:buClr>
              <a:buFont typeface="+mj-lt"/>
              <a:buAutoNum type="arabicPeriod"/>
            </a:pPr>
            <a:r>
              <a:rPr lang="en-US" sz="2800" dirty="0">
                <a:solidFill>
                  <a:schemeClr val="tx1"/>
                </a:solidFill>
              </a:rPr>
              <a:t>Proposed impervious: ~66,360</a:t>
            </a:r>
          </a:p>
          <a:p>
            <a:pPr marL="560070" indent="-514350">
              <a:buClr>
                <a:srgbClr val="1A3B29"/>
              </a:buClr>
              <a:buFont typeface="+mj-lt"/>
              <a:buAutoNum type="arabicPeriod"/>
            </a:pPr>
            <a:r>
              <a:rPr lang="en-US" sz="2800" dirty="0">
                <a:solidFill>
                  <a:schemeClr val="tx1"/>
                </a:solidFill>
              </a:rPr>
              <a:t>Trees Removed: 0</a:t>
            </a:r>
          </a:p>
          <a:p>
            <a:pPr marL="560070" indent="-514350">
              <a:buClr>
                <a:srgbClr val="1A3B29"/>
              </a:buClr>
              <a:buFont typeface="+mj-lt"/>
              <a:buAutoNum type="arabicPeriod"/>
            </a:pPr>
            <a:r>
              <a:rPr lang="en-US" sz="2800" dirty="0">
                <a:solidFill>
                  <a:schemeClr val="tx1"/>
                </a:solidFill>
              </a:rPr>
              <a:t>Site Elevation: 9’</a:t>
            </a:r>
          </a:p>
          <a:p>
            <a:pPr marL="560070" indent="-514350">
              <a:buClr>
                <a:srgbClr val="1A3B29"/>
              </a:buClr>
              <a:buFont typeface="+mj-lt"/>
              <a:buAutoNum type="arabicPeriod"/>
            </a:pPr>
            <a:r>
              <a:rPr lang="en-US" sz="2800" dirty="0">
                <a:solidFill>
                  <a:schemeClr val="tx1"/>
                </a:solidFill>
              </a:rPr>
              <a:t>BFE: 12’</a:t>
            </a:r>
          </a:p>
          <a:p>
            <a:pPr marL="560070" indent="-514350">
              <a:buClr>
                <a:srgbClr val="1A3B29"/>
              </a:buClr>
              <a:buFont typeface="+mj-lt"/>
              <a:buAutoNum type="arabicPeriod"/>
            </a:pPr>
            <a:r>
              <a:rPr lang="en-US" sz="2800" dirty="0">
                <a:solidFill>
                  <a:schemeClr val="tx1"/>
                </a:solidFill>
              </a:rPr>
              <a:t>Special Flood Hazard Area: AE – 100 Year Flood</a:t>
            </a:r>
          </a:p>
          <a:p>
            <a:pPr marL="560070" indent="-514350">
              <a:buClr>
                <a:srgbClr val="1A3B29"/>
              </a:buClr>
              <a:buFont typeface="+mj-lt"/>
              <a:buAutoNum type="arabicPeriod"/>
            </a:pPr>
            <a:endParaRPr lang="en-US" sz="2800" dirty="0">
              <a:solidFill>
                <a:schemeClr val="tx1"/>
              </a:solidFill>
            </a:endParaRPr>
          </a:p>
          <a:p>
            <a:pPr marL="560070" indent="-514350">
              <a:buFont typeface="+mj-lt"/>
              <a:buAutoNum type="arabicPeriod"/>
            </a:pPr>
            <a:endParaRPr lang="en-US" sz="2800" dirty="0">
              <a:solidFill>
                <a:schemeClr val="tx1"/>
              </a:solidFill>
            </a:endParaRPr>
          </a:p>
        </p:txBody>
      </p:sp>
      <p:pic>
        <p:nvPicPr>
          <p:cNvPr id="4" name="Picture 3" descr="Diagram&#10;&#10;Description automatically generated">
            <a:extLst>
              <a:ext uri="{FF2B5EF4-FFF2-40B4-BE49-F238E27FC236}">
                <a16:creationId xmlns:a16="http://schemas.microsoft.com/office/drawing/2014/main" id="{E45D300A-8A07-DF8C-BF8C-2696C93E0A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110687"/>
            <a:ext cx="7700963" cy="10065626"/>
          </a:xfrm>
          <a:prstGeom prst="rect">
            <a:avLst/>
          </a:prstGeom>
        </p:spPr>
      </p:pic>
      <p:grpSp>
        <p:nvGrpSpPr>
          <p:cNvPr id="3" name="Group 9">
            <a:extLst>
              <a:ext uri="{FF2B5EF4-FFF2-40B4-BE49-F238E27FC236}">
                <a16:creationId xmlns:a16="http://schemas.microsoft.com/office/drawing/2014/main" id="{2179DC16-7557-D82D-D939-97BB55E59FB1}"/>
              </a:ext>
            </a:extLst>
          </p:cNvPr>
          <p:cNvGrpSpPr/>
          <p:nvPr/>
        </p:nvGrpSpPr>
        <p:grpSpPr>
          <a:xfrm>
            <a:off x="15859155" y="0"/>
            <a:ext cx="1562612" cy="1673225"/>
            <a:chOff x="0" y="0"/>
            <a:chExt cx="2083482" cy="2230967"/>
          </a:xfrm>
        </p:grpSpPr>
        <p:grpSp>
          <p:nvGrpSpPr>
            <p:cNvPr id="5" name="Group 10">
              <a:extLst>
                <a:ext uri="{FF2B5EF4-FFF2-40B4-BE49-F238E27FC236}">
                  <a16:creationId xmlns:a16="http://schemas.microsoft.com/office/drawing/2014/main" id="{4351E32F-3687-3419-58FE-43413A75A043}"/>
                </a:ext>
              </a:extLst>
            </p:cNvPr>
            <p:cNvGrpSpPr/>
            <p:nvPr/>
          </p:nvGrpSpPr>
          <p:grpSpPr>
            <a:xfrm>
              <a:off x="75599" y="0"/>
              <a:ext cx="1932284" cy="2230967"/>
              <a:chOff x="0" y="0"/>
              <a:chExt cx="703982" cy="812800"/>
            </a:xfrm>
          </p:grpSpPr>
          <p:sp>
            <p:nvSpPr>
              <p:cNvPr id="8" name="Freeform 11">
                <a:extLst>
                  <a:ext uri="{FF2B5EF4-FFF2-40B4-BE49-F238E27FC236}">
                    <a16:creationId xmlns:a16="http://schemas.microsoft.com/office/drawing/2014/main" id="{F8A6875A-FB01-2435-22FC-B9618BF3FA49}"/>
                  </a:ext>
                </a:extLst>
              </p:cNvPr>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393C2F"/>
              </a:solidFill>
            </p:spPr>
            <p:txBody>
              <a:bodyPr/>
              <a:lstStyle/>
              <a:p>
                <a:endParaRPr lang="en-US"/>
              </a:p>
            </p:txBody>
          </p:sp>
          <p:sp>
            <p:nvSpPr>
              <p:cNvPr id="9" name="TextBox 12">
                <a:extLst>
                  <a:ext uri="{FF2B5EF4-FFF2-40B4-BE49-F238E27FC236}">
                    <a16:creationId xmlns:a16="http://schemas.microsoft.com/office/drawing/2014/main" id="{DA4D361B-FA55-1D4D-A36E-53A5E7514A1E}"/>
                  </a:ext>
                </a:extLst>
              </p:cNvPr>
              <p:cNvSpPr txBox="1"/>
              <p:nvPr/>
            </p:nvSpPr>
            <p:spPr>
              <a:xfrm>
                <a:off x="0" y="-47625"/>
                <a:ext cx="703982" cy="733425"/>
              </a:xfrm>
              <a:prstGeom prst="rect">
                <a:avLst/>
              </a:prstGeom>
            </p:spPr>
            <p:txBody>
              <a:bodyPr lIns="50800" tIns="50800" rIns="50800" bIns="50800" rtlCol="0" anchor="ctr"/>
              <a:lstStyle/>
              <a:p>
                <a:pPr algn="ctr">
                  <a:lnSpc>
                    <a:spcPts val="2659"/>
                  </a:lnSpc>
                </a:pPr>
                <a:endParaRPr/>
              </a:p>
            </p:txBody>
          </p:sp>
        </p:grpSp>
        <p:sp>
          <p:nvSpPr>
            <p:cNvPr id="6" name="TextBox 13">
              <a:extLst>
                <a:ext uri="{FF2B5EF4-FFF2-40B4-BE49-F238E27FC236}">
                  <a16:creationId xmlns:a16="http://schemas.microsoft.com/office/drawing/2014/main" id="{967006E1-7B3A-C4F8-7B72-975D1327B206}"/>
                </a:ext>
              </a:extLst>
            </p:cNvPr>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b="1" dirty="0">
                  <a:solidFill>
                    <a:srgbClr val="F6F6E9"/>
                  </a:solidFill>
                  <a:latin typeface="Open Sans Bold"/>
                  <a:ea typeface="Open Sans Bold"/>
                  <a:cs typeface="Open Sans Bold"/>
                  <a:sym typeface="Open Sans Bold"/>
                </a:rPr>
                <a:t>12</a:t>
              </a:r>
            </a:p>
          </p:txBody>
        </p:sp>
      </p:grpSp>
    </p:spTree>
    <p:extLst>
      <p:ext uri="{BB962C8B-B14F-4D97-AF65-F5344CB8AC3E}">
        <p14:creationId xmlns:p14="http://schemas.microsoft.com/office/powerpoint/2010/main" val="2030351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0165829-76B0-9072-AB05-1CA859D437F1}"/>
              </a:ext>
            </a:extLst>
          </p:cNvPr>
          <p:cNvGrpSpPr/>
          <p:nvPr/>
        </p:nvGrpSpPr>
        <p:grpSpPr>
          <a:xfrm>
            <a:off x="13487400" y="281609"/>
            <a:ext cx="4557233" cy="3795091"/>
            <a:chOff x="12573000" y="281609"/>
            <a:chExt cx="5691809" cy="4718295"/>
          </a:xfrm>
        </p:grpSpPr>
        <p:pic>
          <p:nvPicPr>
            <p:cNvPr id="4" name="Picture 3">
              <a:extLst>
                <a:ext uri="{FF2B5EF4-FFF2-40B4-BE49-F238E27FC236}">
                  <a16:creationId xmlns:a16="http://schemas.microsoft.com/office/drawing/2014/main" id="{E45D300A-8A07-DF8C-BF8C-2696C93E0A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573000" y="281609"/>
              <a:ext cx="5691809" cy="4718295"/>
            </a:xfrm>
            <a:prstGeom prst="rect">
              <a:avLst/>
            </a:prstGeom>
            <a:effectLst>
              <a:outerShdw blurRad="50800" dist="50800" dir="2700000" algn="tl" rotWithShape="0">
                <a:prstClr val="black">
                  <a:alpha val="40000"/>
                </a:prstClr>
              </a:outerShdw>
            </a:effectLst>
          </p:spPr>
        </p:pic>
        <p:sp>
          <p:nvSpPr>
            <p:cNvPr id="6" name="Freeform: Shape 5">
              <a:extLst>
                <a:ext uri="{FF2B5EF4-FFF2-40B4-BE49-F238E27FC236}">
                  <a16:creationId xmlns:a16="http://schemas.microsoft.com/office/drawing/2014/main" id="{7701200F-622C-159D-40CF-7A50C642D973}"/>
                </a:ext>
              </a:extLst>
            </p:cNvPr>
            <p:cNvSpPr/>
            <p:nvPr/>
          </p:nvSpPr>
          <p:spPr>
            <a:xfrm>
              <a:off x="13638727" y="1068946"/>
              <a:ext cx="1680693" cy="3928057"/>
            </a:xfrm>
            <a:custGeom>
              <a:avLst/>
              <a:gdLst>
                <a:gd name="connsiteX0" fmla="*/ 244698 w 1680693"/>
                <a:gd name="connsiteY0" fmla="*/ 0 h 3928057"/>
                <a:gd name="connsiteX1" fmla="*/ 1680693 w 1680693"/>
                <a:gd name="connsiteY1" fmla="*/ 6440 h 3928057"/>
                <a:gd name="connsiteX2" fmla="*/ 1667814 w 1680693"/>
                <a:gd name="connsiteY2" fmla="*/ 1642057 h 3928057"/>
                <a:gd name="connsiteX3" fmla="*/ 1332963 w 1680693"/>
                <a:gd name="connsiteY3" fmla="*/ 1635617 h 3928057"/>
                <a:gd name="connsiteX4" fmla="*/ 1332963 w 1680693"/>
                <a:gd name="connsiteY4" fmla="*/ 2929944 h 3928057"/>
                <a:gd name="connsiteX5" fmla="*/ 1068946 w 1680693"/>
                <a:gd name="connsiteY5" fmla="*/ 3032975 h 3928057"/>
                <a:gd name="connsiteX6" fmla="*/ 882203 w 1680693"/>
                <a:gd name="connsiteY6" fmla="*/ 3129567 h 3928057"/>
                <a:gd name="connsiteX7" fmla="*/ 734096 w 1680693"/>
                <a:gd name="connsiteY7" fmla="*/ 3213279 h 3928057"/>
                <a:gd name="connsiteX8" fmla="*/ 598867 w 1680693"/>
                <a:gd name="connsiteY8" fmla="*/ 3316310 h 3928057"/>
                <a:gd name="connsiteX9" fmla="*/ 470079 w 1680693"/>
                <a:gd name="connsiteY9" fmla="*/ 3445099 h 3928057"/>
                <a:gd name="connsiteX10" fmla="*/ 321972 w 1680693"/>
                <a:gd name="connsiteY10" fmla="*/ 3554569 h 3928057"/>
                <a:gd name="connsiteX11" fmla="*/ 238259 w 1680693"/>
                <a:gd name="connsiteY11" fmla="*/ 3741313 h 3928057"/>
                <a:gd name="connsiteX12" fmla="*/ 160986 w 1680693"/>
                <a:gd name="connsiteY12" fmla="*/ 3882981 h 3928057"/>
                <a:gd name="connsiteX13" fmla="*/ 90152 w 1680693"/>
                <a:gd name="connsiteY13" fmla="*/ 3928057 h 3928057"/>
                <a:gd name="connsiteX14" fmla="*/ 6439 w 1680693"/>
                <a:gd name="connsiteY14" fmla="*/ 3928057 h 3928057"/>
                <a:gd name="connsiteX15" fmla="*/ 0 w 1680693"/>
                <a:gd name="connsiteY15" fmla="*/ 2228046 h 3928057"/>
                <a:gd name="connsiteX16" fmla="*/ 264017 w 1680693"/>
                <a:gd name="connsiteY16" fmla="*/ 2221606 h 3928057"/>
                <a:gd name="connsiteX17" fmla="*/ 244698 w 1680693"/>
                <a:gd name="connsiteY17" fmla="*/ 0 h 39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693" h="3928057">
                  <a:moveTo>
                    <a:pt x="244698" y="0"/>
                  </a:moveTo>
                  <a:lnTo>
                    <a:pt x="1680693" y="6440"/>
                  </a:lnTo>
                  <a:lnTo>
                    <a:pt x="1667814" y="1642057"/>
                  </a:lnTo>
                  <a:lnTo>
                    <a:pt x="1332963" y="1635617"/>
                  </a:lnTo>
                  <a:lnTo>
                    <a:pt x="1332963" y="2929944"/>
                  </a:lnTo>
                  <a:lnTo>
                    <a:pt x="1068946" y="3032975"/>
                  </a:lnTo>
                  <a:lnTo>
                    <a:pt x="882203" y="3129567"/>
                  </a:lnTo>
                  <a:lnTo>
                    <a:pt x="734096" y="3213279"/>
                  </a:lnTo>
                  <a:lnTo>
                    <a:pt x="598867" y="3316310"/>
                  </a:lnTo>
                  <a:lnTo>
                    <a:pt x="470079" y="3445099"/>
                  </a:lnTo>
                  <a:lnTo>
                    <a:pt x="321972" y="3554569"/>
                  </a:lnTo>
                  <a:lnTo>
                    <a:pt x="238259" y="3741313"/>
                  </a:lnTo>
                  <a:lnTo>
                    <a:pt x="160986" y="3882981"/>
                  </a:lnTo>
                  <a:lnTo>
                    <a:pt x="90152" y="3928057"/>
                  </a:lnTo>
                  <a:lnTo>
                    <a:pt x="6439" y="3928057"/>
                  </a:lnTo>
                  <a:cubicBezTo>
                    <a:pt x="4293" y="3361387"/>
                    <a:pt x="2146" y="2794716"/>
                    <a:pt x="0" y="2228046"/>
                  </a:cubicBezTo>
                  <a:lnTo>
                    <a:pt x="264017" y="2221606"/>
                  </a:lnTo>
                  <a:lnTo>
                    <a:pt x="244698" y="0"/>
                  </a:lnTo>
                  <a:close/>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object 14"/>
          <p:cNvPicPr/>
          <p:nvPr/>
        </p:nvPicPr>
        <p:blipFill>
          <a:blip r:embed="rId4" cstate="print"/>
          <a:stretch>
            <a:fillRect/>
          </a:stretch>
        </p:blipFill>
        <p:spPr>
          <a:xfrm>
            <a:off x="1009651" y="266700"/>
            <a:ext cx="1504949" cy="1504949"/>
          </a:xfrm>
          <a:prstGeom prst="rect">
            <a:avLst/>
          </a:prstGeom>
        </p:spPr>
      </p:pic>
      <p:sp>
        <p:nvSpPr>
          <p:cNvPr id="16" name="object 9">
            <a:extLst>
              <a:ext uri="{FF2B5EF4-FFF2-40B4-BE49-F238E27FC236}">
                <a16:creationId xmlns:a16="http://schemas.microsoft.com/office/drawing/2014/main" id="{AE5FED63-A91E-4297-A71D-3559475AA87B}"/>
              </a:ext>
            </a:extLst>
          </p:cNvPr>
          <p:cNvSpPr txBox="1"/>
          <p:nvPr/>
        </p:nvSpPr>
        <p:spPr>
          <a:xfrm>
            <a:off x="1115803" y="9532076"/>
            <a:ext cx="2162810" cy="291747"/>
          </a:xfrm>
          <a:prstGeom prst="rect">
            <a:avLst/>
          </a:prstGeom>
        </p:spPr>
        <p:txBody>
          <a:bodyPr vert="horz" wrap="square" lIns="0" tIns="45085" rIns="0" bIns="0" rtlCol="0">
            <a:spAutoFit/>
          </a:bodyPr>
          <a:lstStyle/>
          <a:p>
            <a:pPr marL="12700">
              <a:lnSpc>
                <a:spcPct val="100000"/>
              </a:lnSpc>
              <a:spcBef>
                <a:spcPts val="254"/>
              </a:spcBef>
            </a:pPr>
            <a:r>
              <a:rPr lang="en-US" sz="1600" dirty="0">
                <a:solidFill>
                  <a:srgbClr val="1A3B29"/>
                </a:solidFill>
                <a:effectLst>
                  <a:outerShdw blurRad="50800" dist="38100" dir="2700000" algn="tl" rotWithShape="0">
                    <a:prstClr val="black">
                      <a:alpha val="40000"/>
                    </a:prstClr>
                  </a:outerShdw>
                </a:effectLst>
                <a:latin typeface="Verdana"/>
                <a:cs typeface="Verdana"/>
              </a:rPr>
              <a:t>October 28, 2024</a:t>
            </a:r>
            <a:endParaRPr sz="1600" dirty="0">
              <a:solidFill>
                <a:srgbClr val="1A3B29"/>
              </a:solidFill>
              <a:effectLst>
                <a:outerShdw blurRad="50800" dist="38100" dir="2700000" algn="tl" rotWithShape="0">
                  <a:prstClr val="black">
                    <a:alpha val="40000"/>
                  </a:prstClr>
                </a:outerShdw>
              </a:effectLst>
              <a:latin typeface="Verdana"/>
              <a:cs typeface="Verdana"/>
            </a:endParaRPr>
          </a:p>
        </p:txBody>
      </p:sp>
      <p:sp>
        <p:nvSpPr>
          <p:cNvPr id="7" name="Content Placeholder 2">
            <a:extLst>
              <a:ext uri="{FF2B5EF4-FFF2-40B4-BE49-F238E27FC236}">
                <a16:creationId xmlns:a16="http://schemas.microsoft.com/office/drawing/2014/main" id="{425EF4D5-15D4-4CDC-8EFA-CA4D88635B01}"/>
              </a:ext>
            </a:extLst>
          </p:cNvPr>
          <p:cNvSpPr txBox="1">
            <a:spLocks/>
          </p:cNvSpPr>
          <p:nvPr/>
        </p:nvSpPr>
        <p:spPr>
          <a:xfrm>
            <a:off x="3839817" y="248478"/>
            <a:ext cx="9837313" cy="2380422"/>
          </a:xfrm>
          <a:prstGeom prst="rect">
            <a:avLst/>
          </a:prstGeom>
        </p:spPr>
        <p:txBody>
          <a:bodyPr>
            <a:normAutofit fontScale="92500" lnSpcReduction="2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Clr>
                <a:srgbClr val="1A3B29"/>
              </a:buClr>
              <a:buNone/>
            </a:pPr>
            <a:r>
              <a:rPr lang="en-US" sz="2800" b="1" dirty="0">
                <a:solidFill>
                  <a:schemeClr val="tx1"/>
                </a:solidFill>
              </a:rPr>
              <a:t>LOCATING MITIGATION</a:t>
            </a:r>
          </a:p>
          <a:p>
            <a:pPr marL="560070" indent="-514350">
              <a:buClr>
                <a:srgbClr val="1A3B29"/>
              </a:buClr>
              <a:buFont typeface="+mj-lt"/>
              <a:buAutoNum type="arabicPeriod"/>
            </a:pPr>
            <a:r>
              <a:rPr lang="en-US" sz="2800" dirty="0">
                <a:solidFill>
                  <a:schemeClr val="tx1"/>
                </a:solidFill>
              </a:rPr>
              <a:t>Compensatory storage must be:</a:t>
            </a:r>
          </a:p>
          <a:p>
            <a:pPr marL="1092200" lvl="1" indent="-182563">
              <a:buClr>
                <a:srgbClr val="1A3B29"/>
              </a:buClr>
              <a:buFont typeface="Wingdings" panose="05000000000000000000" pitchFamily="2" charset="2"/>
              <a:buChar char="§"/>
            </a:pPr>
            <a:r>
              <a:rPr lang="en-US" sz="2600" dirty="0">
                <a:solidFill>
                  <a:schemeClr val="tx1"/>
                </a:solidFill>
              </a:rPr>
              <a:t>On-site; or</a:t>
            </a:r>
          </a:p>
          <a:p>
            <a:pPr marL="1092200" lvl="1" indent="-182563">
              <a:buClr>
                <a:srgbClr val="1A3B29"/>
              </a:buClr>
              <a:buFont typeface="Wingdings" panose="05000000000000000000" pitchFamily="2" charset="2"/>
              <a:buChar char="§"/>
            </a:pPr>
            <a:r>
              <a:rPr lang="en-US" sz="2600" dirty="0">
                <a:solidFill>
                  <a:schemeClr val="tx1"/>
                </a:solidFill>
              </a:rPr>
              <a:t>Offsite, but within the same waterbody reach</a:t>
            </a:r>
          </a:p>
          <a:p>
            <a:pPr marL="560070" indent="-514350">
              <a:buClr>
                <a:srgbClr val="1A3B29"/>
              </a:buClr>
              <a:buFont typeface="+mj-lt"/>
              <a:buAutoNum type="arabicPeriod"/>
            </a:pPr>
            <a:r>
              <a:rPr lang="en-US" sz="2800" dirty="0">
                <a:solidFill>
                  <a:schemeClr val="tx1"/>
                </a:solidFill>
              </a:rPr>
              <a:t>Offsite mitigation that is in a different reach, but within the same watershed, must be provided at double the rate</a:t>
            </a:r>
          </a:p>
          <a:p>
            <a:pPr marL="560070" indent="-514350">
              <a:buFont typeface="+mj-lt"/>
              <a:buAutoNum type="arabicPeriod"/>
            </a:pPr>
            <a:endParaRPr lang="en-US" sz="2800" dirty="0">
              <a:solidFill>
                <a:schemeClr val="tx1"/>
              </a:solidFill>
            </a:endParaRPr>
          </a:p>
        </p:txBody>
      </p:sp>
      <p:graphicFrame>
        <p:nvGraphicFramePr>
          <p:cNvPr id="5" name="Table 4">
            <a:extLst>
              <a:ext uri="{FF2B5EF4-FFF2-40B4-BE49-F238E27FC236}">
                <a16:creationId xmlns:a16="http://schemas.microsoft.com/office/drawing/2014/main" id="{79D10293-D949-066D-9BC6-0EAD4E80371F}"/>
              </a:ext>
            </a:extLst>
          </p:cNvPr>
          <p:cNvGraphicFramePr>
            <a:graphicFrameLocks noGrp="1"/>
          </p:cNvGraphicFramePr>
          <p:nvPr/>
        </p:nvGraphicFramePr>
        <p:xfrm>
          <a:off x="205032" y="3230881"/>
          <a:ext cx="14044368" cy="5958840"/>
        </p:xfrm>
        <a:graphic>
          <a:graphicData uri="http://schemas.openxmlformats.org/drawingml/2006/table">
            <a:tbl>
              <a:tblPr firstRow="1" bandRow="1">
                <a:tableStyleId>{5C22544A-7EE6-4342-B048-85BDC9FD1C3A}</a:tableStyleId>
              </a:tblPr>
              <a:tblGrid>
                <a:gridCol w="2106402">
                  <a:extLst>
                    <a:ext uri="{9D8B030D-6E8A-4147-A177-3AD203B41FA5}">
                      <a16:colId xmlns:a16="http://schemas.microsoft.com/office/drawing/2014/main" val="371104378"/>
                    </a:ext>
                  </a:extLst>
                </a:gridCol>
                <a:gridCol w="1235339">
                  <a:extLst>
                    <a:ext uri="{9D8B030D-6E8A-4147-A177-3AD203B41FA5}">
                      <a16:colId xmlns:a16="http://schemas.microsoft.com/office/drawing/2014/main" val="1384668148"/>
                    </a:ext>
                  </a:extLst>
                </a:gridCol>
                <a:gridCol w="1303469">
                  <a:extLst>
                    <a:ext uri="{9D8B030D-6E8A-4147-A177-3AD203B41FA5}">
                      <a16:colId xmlns:a16="http://schemas.microsoft.com/office/drawing/2014/main" val="2080884142"/>
                    </a:ext>
                  </a:extLst>
                </a:gridCol>
                <a:gridCol w="1303469">
                  <a:extLst>
                    <a:ext uri="{9D8B030D-6E8A-4147-A177-3AD203B41FA5}">
                      <a16:colId xmlns:a16="http://schemas.microsoft.com/office/drawing/2014/main" val="2768672512"/>
                    </a:ext>
                  </a:extLst>
                </a:gridCol>
                <a:gridCol w="1303469">
                  <a:extLst>
                    <a:ext uri="{9D8B030D-6E8A-4147-A177-3AD203B41FA5}">
                      <a16:colId xmlns:a16="http://schemas.microsoft.com/office/drawing/2014/main" val="1296958227"/>
                    </a:ext>
                  </a:extLst>
                </a:gridCol>
                <a:gridCol w="1303469">
                  <a:extLst>
                    <a:ext uri="{9D8B030D-6E8A-4147-A177-3AD203B41FA5}">
                      <a16:colId xmlns:a16="http://schemas.microsoft.com/office/drawing/2014/main" val="3874479395"/>
                    </a:ext>
                  </a:extLst>
                </a:gridCol>
                <a:gridCol w="1303469">
                  <a:extLst>
                    <a:ext uri="{9D8B030D-6E8A-4147-A177-3AD203B41FA5}">
                      <a16:colId xmlns:a16="http://schemas.microsoft.com/office/drawing/2014/main" val="2251917663"/>
                    </a:ext>
                  </a:extLst>
                </a:gridCol>
                <a:gridCol w="1303469">
                  <a:extLst>
                    <a:ext uri="{9D8B030D-6E8A-4147-A177-3AD203B41FA5}">
                      <a16:colId xmlns:a16="http://schemas.microsoft.com/office/drawing/2014/main" val="2624035454"/>
                    </a:ext>
                  </a:extLst>
                </a:gridCol>
                <a:gridCol w="1303469">
                  <a:extLst>
                    <a:ext uri="{9D8B030D-6E8A-4147-A177-3AD203B41FA5}">
                      <a16:colId xmlns:a16="http://schemas.microsoft.com/office/drawing/2014/main" val="1865768448"/>
                    </a:ext>
                  </a:extLst>
                </a:gridCol>
                <a:gridCol w="1578344">
                  <a:extLst>
                    <a:ext uri="{9D8B030D-6E8A-4147-A177-3AD203B41FA5}">
                      <a16:colId xmlns:a16="http://schemas.microsoft.com/office/drawing/2014/main" val="2769956365"/>
                    </a:ext>
                  </a:extLst>
                </a:gridCol>
              </a:tblGrid>
              <a:tr h="370840">
                <a:tc>
                  <a:txBody>
                    <a:bodyPr/>
                    <a:lstStyle/>
                    <a:p>
                      <a:endParaRPr lang="en-US" dirty="0"/>
                    </a:p>
                  </a:txBody>
                  <a:tcPr/>
                </a:tc>
                <a:tc>
                  <a:txBody>
                    <a:bodyPr/>
                    <a:lstStyle/>
                    <a:p>
                      <a:r>
                        <a:rPr lang="en-US" dirty="0"/>
                        <a:t>Existing Conditions</a:t>
                      </a:r>
                    </a:p>
                  </a:txBody>
                  <a:tcPr/>
                </a:tc>
                <a:tc>
                  <a:txBody>
                    <a:bodyPr/>
                    <a:lstStyle/>
                    <a:p>
                      <a:r>
                        <a:rPr lang="en-US" dirty="0"/>
                        <a:t>Proposed Conditions</a:t>
                      </a:r>
                    </a:p>
                  </a:txBody>
                  <a:tcPr/>
                </a:tc>
                <a:tc>
                  <a:txBody>
                    <a:bodyPr/>
                    <a:lstStyle/>
                    <a:p>
                      <a:r>
                        <a:rPr lang="en-US" dirty="0"/>
                        <a:t>Difference</a:t>
                      </a:r>
                    </a:p>
                  </a:txBody>
                  <a:tcPr/>
                </a:tc>
                <a:tc>
                  <a:txBody>
                    <a:bodyPr/>
                    <a:lstStyle/>
                    <a:p>
                      <a:r>
                        <a:rPr lang="en-US" dirty="0"/>
                        <a:t>Existing Elevation</a:t>
                      </a:r>
                    </a:p>
                  </a:txBody>
                  <a:tcPr/>
                </a:tc>
                <a:tc>
                  <a:txBody>
                    <a:bodyPr/>
                    <a:lstStyle/>
                    <a:p>
                      <a:r>
                        <a:rPr lang="en-US" dirty="0"/>
                        <a:t>Base Flood Elevation</a:t>
                      </a:r>
                    </a:p>
                  </a:txBody>
                  <a:tcPr/>
                </a:tc>
                <a:tc>
                  <a:txBody>
                    <a:bodyPr/>
                    <a:lstStyle/>
                    <a:p>
                      <a:r>
                        <a:rPr lang="en-US" dirty="0"/>
                        <a:t>Difference</a:t>
                      </a:r>
                    </a:p>
                  </a:txBody>
                  <a:tcPr/>
                </a:tc>
                <a:tc>
                  <a:txBody>
                    <a:bodyPr/>
                    <a:lstStyle/>
                    <a:p>
                      <a:r>
                        <a:rPr lang="en-US" dirty="0"/>
                        <a:t>Total Loss Requiring Mitigation</a:t>
                      </a:r>
                    </a:p>
                  </a:txBody>
                  <a:tcPr/>
                </a:tc>
                <a:tc>
                  <a:txBody>
                    <a:bodyPr/>
                    <a:lstStyle/>
                    <a:p>
                      <a:r>
                        <a:rPr lang="en-US" dirty="0"/>
                        <a:t>Mitigation Ratio</a:t>
                      </a:r>
                    </a:p>
                  </a:txBody>
                  <a:tcPr/>
                </a:tc>
                <a:tc>
                  <a:txBody>
                    <a:bodyPr/>
                    <a:lstStyle/>
                    <a:p>
                      <a:r>
                        <a:rPr lang="en-US" dirty="0"/>
                        <a:t>Required Mitigation</a:t>
                      </a:r>
                    </a:p>
                  </a:txBody>
                  <a:tcPr/>
                </a:tc>
                <a:extLst>
                  <a:ext uri="{0D108BD9-81ED-4DB2-BD59-A6C34878D82A}">
                    <a16:rowId xmlns:a16="http://schemas.microsoft.com/office/drawing/2014/main" val="1174174534"/>
                  </a:ext>
                </a:extLst>
              </a:tr>
              <a:tr h="370840">
                <a:tc>
                  <a:txBody>
                    <a:bodyPr/>
                    <a:lstStyle/>
                    <a:p>
                      <a:r>
                        <a:rPr lang="en-US" b="1" dirty="0"/>
                        <a:t>UNDEVELOPED SPACE</a:t>
                      </a:r>
                    </a:p>
                  </a:txBody>
                  <a:tcPr/>
                </a:tc>
                <a:tc>
                  <a:txBody>
                    <a:bodyPr/>
                    <a:lstStyle/>
                    <a:p>
                      <a:r>
                        <a:rPr lang="en-US" dirty="0"/>
                        <a:t>0 SF Buildings</a:t>
                      </a:r>
                    </a:p>
                  </a:txBody>
                  <a:tcPr/>
                </a:tc>
                <a:tc>
                  <a:txBody>
                    <a:bodyPr/>
                    <a:lstStyle/>
                    <a:p>
                      <a:r>
                        <a:rPr lang="en-US" dirty="0"/>
                        <a:t>33,875 SF Buildings</a:t>
                      </a:r>
                    </a:p>
                  </a:txBody>
                  <a:tcPr/>
                </a:tc>
                <a:tc>
                  <a:txBody>
                    <a:bodyPr/>
                    <a:lstStyle/>
                    <a:p>
                      <a:r>
                        <a:rPr lang="en-US" dirty="0"/>
                        <a:t>+33,875 SF</a:t>
                      </a:r>
                    </a:p>
                  </a:txBody>
                  <a:tcPr/>
                </a:tc>
                <a:tc>
                  <a:txBody>
                    <a:bodyPr/>
                    <a:lstStyle/>
                    <a:p>
                      <a:r>
                        <a:rPr lang="en-US" dirty="0"/>
                        <a:t>9’</a:t>
                      </a:r>
                    </a:p>
                  </a:txBody>
                  <a:tcPr/>
                </a:tc>
                <a:tc>
                  <a:txBody>
                    <a:bodyPr/>
                    <a:lstStyle/>
                    <a:p>
                      <a:r>
                        <a:rPr lang="en-US" dirty="0"/>
                        <a:t>12’</a:t>
                      </a:r>
                    </a:p>
                  </a:txBody>
                  <a:tcPr/>
                </a:tc>
                <a:tc>
                  <a:txBody>
                    <a:bodyPr/>
                    <a:lstStyle/>
                    <a:p>
                      <a:r>
                        <a:rPr lang="en-US" dirty="0"/>
                        <a:t>3’</a:t>
                      </a:r>
                    </a:p>
                  </a:txBody>
                  <a:tcPr/>
                </a:tc>
                <a:tc>
                  <a:txBody>
                    <a:bodyPr/>
                    <a:lstStyle/>
                    <a:p>
                      <a:r>
                        <a:rPr lang="en-US" dirty="0"/>
                        <a:t>33,875 SF x 3’ = 101,625 CF</a:t>
                      </a:r>
                    </a:p>
                  </a:txBody>
                  <a:tcPr/>
                </a:tc>
                <a:tc>
                  <a:txBody>
                    <a:bodyPr/>
                    <a:lstStyle/>
                    <a:p>
                      <a:r>
                        <a:rPr lang="en-US" dirty="0"/>
                        <a:t>1.5:1</a:t>
                      </a:r>
                    </a:p>
                  </a:txBody>
                  <a:tcPr/>
                </a:tc>
                <a:tc>
                  <a:txBody>
                    <a:bodyPr/>
                    <a:lstStyle/>
                    <a:p>
                      <a:r>
                        <a:rPr lang="en-US" dirty="0"/>
                        <a:t>152,437.5 CF compensatory storage</a:t>
                      </a:r>
                    </a:p>
                  </a:txBody>
                  <a:tcPr/>
                </a:tc>
                <a:extLst>
                  <a:ext uri="{0D108BD9-81ED-4DB2-BD59-A6C34878D82A}">
                    <a16:rowId xmlns:a16="http://schemas.microsoft.com/office/drawing/2014/main" val="3926814425"/>
                  </a:ext>
                </a:extLst>
              </a:tr>
              <a:tr h="370840">
                <a:tc>
                  <a:txBody>
                    <a:bodyPr/>
                    <a:lstStyle/>
                    <a:p>
                      <a:endParaRPr lang="en-US" dirty="0"/>
                    </a:p>
                  </a:txBody>
                  <a:tcPr/>
                </a:tc>
                <a:tc>
                  <a:txBody>
                    <a:bodyPr/>
                    <a:lstStyle/>
                    <a:p>
                      <a:r>
                        <a:rPr lang="en-US" dirty="0"/>
                        <a:t>O SF Sign</a:t>
                      </a:r>
                    </a:p>
                  </a:txBody>
                  <a:tcPr/>
                </a:tc>
                <a:tc>
                  <a:txBody>
                    <a:bodyPr/>
                    <a:lstStyle/>
                    <a:p>
                      <a:r>
                        <a:rPr lang="en-US" dirty="0"/>
                        <a:t>4 SF Sign Post</a:t>
                      </a:r>
                    </a:p>
                  </a:txBody>
                  <a:tcPr/>
                </a:tc>
                <a:tc>
                  <a:txBody>
                    <a:bodyPr/>
                    <a:lstStyle/>
                    <a:p>
                      <a:r>
                        <a:rPr lang="en-US" dirty="0"/>
                        <a:t>4 SF</a:t>
                      </a:r>
                    </a:p>
                  </a:txBody>
                  <a:tcPr/>
                </a:tc>
                <a:tc>
                  <a:txBody>
                    <a:bodyPr/>
                    <a:lstStyle/>
                    <a:p>
                      <a:r>
                        <a:rPr lang="en-US" dirty="0"/>
                        <a:t>9’</a:t>
                      </a:r>
                    </a:p>
                  </a:txBody>
                  <a:tcPr/>
                </a:tc>
                <a:tc>
                  <a:txBody>
                    <a:bodyPr/>
                    <a:lstStyle/>
                    <a:p>
                      <a:r>
                        <a:rPr lang="en-US" dirty="0"/>
                        <a:t>12’</a:t>
                      </a:r>
                    </a:p>
                  </a:txBody>
                  <a:tcPr/>
                </a:tc>
                <a:tc>
                  <a:txBody>
                    <a:bodyPr/>
                    <a:lstStyle/>
                    <a:p>
                      <a:r>
                        <a:rPr lang="en-US" dirty="0"/>
                        <a:t>3’</a:t>
                      </a:r>
                    </a:p>
                  </a:txBody>
                  <a:tcPr/>
                </a:tc>
                <a:tc>
                  <a:txBody>
                    <a:bodyPr/>
                    <a:lstStyle/>
                    <a:p>
                      <a:r>
                        <a:rPr lang="en-US" dirty="0"/>
                        <a:t>4 SF x 3’ = 12 CF</a:t>
                      </a:r>
                    </a:p>
                  </a:txBody>
                  <a:tcPr/>
                </a:tc>
                <a:tc>
                  <a:txBody>
                    <a:bodyPr/>
                    <a:lstStyle/>
                    <a:p>
                      <a:r>
                        <a:rPr lang="en-US" dirty="0"/>
                        <a:t>1.5:1</a:t>
                      </a:r>
                    </a:p>
                  </a:txBody>
                  <a:tcPr/>
                </a:tc>
                <a:tc>
                  <a:txBody>
                    <a:bodyPr/>
                    <a:lstStyle/>
                    <a:p>
                      <a:r>
                        <a:rPr lang="en-US" dirty="0"/>
                        <a:t>18 CF compensatory storage</a:t>
                      </a:r>
                    </a:p>
                  </a:txBody>
                  <a:tcPr/>
                </a:tc>
                <a:extLst>
                  <a:ext uri="{0D108BD9-81ED-4DB2-BD59-A6C34878D82A}">
                    <a16:rowId xmlns:a16="http://schemas.microsoft.com/office/drawing/2014/main" val="1223971252"/>
                  </a:ext>
                </a:extLst>
              </a:tr>
              <a:tr h="370840">
                <a:tc>
                  <a:txBody>
                    <a:bodyPr/>
                    <a:lstStyle/>
                    <a:p>
                      <a:endParaRPr lang="en-US" dirty="0"/>
                    </a:p>
                  </a:txBody>
                  <a:tcPr/>
                </a:tc>
                <a:tc>
                  <a:txBody>
                    <a:bodyPr/>
                    <a:lstStyle/>
                    <a:p>
                      <a:r>
                        <a:rPr lang="en-US" dirty="0"/>
                        <a:t>O SF fence posts</a:t>
                      </a:r>
                    </a:p>
                  </a:txBody>
                  <a:tcPr/>
                </a:tc>
                <a:tc>
                  <a:txBody>
                    <a:bodyPr/>
                    <a:lstStyle/>
                    <a:p>
                      <a:r>
                        <a:rPr lang="en-US" dirty="0"/>
                        <a:t>12 SF fence posts (108 3”x3” posts spaced 8’ apart)</a:t>
                      </a:r>
                    </a:p>
                  </a:txBody>
                  <a:tcPr/>
                </a:tc>
                <a:tc>
                  <a:txBody>
                    <a:bodyPr/>
                    <a:lstStyle/>
                    <a:p>
                      <a:r>
                        <a:rPr lang="en-US" dirty="0"/>
                        <a:t>12 SF</a:t>
                      </a:r>
                    </a:p>
                  </a:txBody>
                  <a:tcPr/>
                </a:tc>
                <a:tc>
                  <a:txBody>
                    <a:bodyPr/>
                    <a:lstStyle/>
                    <a:p>
                      <a:r>
                        <a:rPr lang="en-US" dirty="0"/>
                        <a:t>9’</a:t>
                      </a:r>
                    </a:p>
                  </a:txBody>
                  <a:tcPr/>
                </a:tc>
                <a:tc>
                  <a:txBody>
                    <a:bodyPr/>
                    <a:lstStyle/>
                    <a:p>
                      <a:r>
                        <a:rPr lang="en-US" dirty="0"/>
                        <a:t>12’</a:t>
                      </a:r>
                    </a:p>
                  </a:txBody>
                  <a:tcPr/>
                </a:tc>
                <a:tc>
                  <a:txBody>
                    <a:bodyPr/>
                    <a:lstStyle/>
                    <a:p>
                      <a:r>
                        <a:rPr lang="en-US" dirty="0"/>
                        <a:t>3’</a:t>
                      </a:r>
                    </a:p>
                  </a:txBody>
                  <a:tcPr/>
                </a:tc>
                <a:tc>
                  <a:txBody>
                    <a:bodyPr/>
                    <a:lstStyle/>
                    <a:p>
                      <a:r>
                        <a:rPr lang="en-US" dirty="0"/>
                        <a:t>12 SF x 3’ = 36 CF</a:t>
                      </a:r>
                    </a:p>
                  </a:txBody>
                  <a:tcPr/>
                </a:tc>
                <a:tc>
                  <a:txBody>
                    <a:bodyPr/>
                    <a:lstStyle/>
                    <a:p>
                      <a:r>
                        <a:rPr lang="en-US" dirty="0"/>
                        <a:t>1.5:1</a:t>
                      </a:r>
                    </a:p>
                  </a:txBody>
                  <a:tcPr/>
                </a:tc>
                <a:tc>
                  <a:txBody>
                    <a:bodyPr/>
                    <a:lstStyle/>
                    <a:p>
                      <a:r>
                        <a:rPr lang="en-US" dirty="0"/>
                        <a:t>54 CF compensatory storage</a:t>
                      </a:r>
                    </a:p>
                  </a:txBody>
                  <a:tcPr/>
                </a:tc>
                <a:extLst>
                  <a:ext uri="{0D108BD9-81ED-4DB2-BD59-A6C34878D82A}">
                    <a16:rowId xmlns:a16="http://schemas.microsoft.com/office/drawing/2014/main" val="1912722154"/>
                  </a:ext>
                </a:extLst>
              </a:tr>
              <a:tr h="370840">
                <a:tc>
                  <a:txBody>
                    <a:bodyPr/>
                    <a:lstStyle/>
                    <a:p>
                      <a:r>
                        <a:rPr lang="en-US" b="1" dirty="0"/>
                        <a:t>TOTAL</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b="1" dirty="0"/>
                        <a:t>152,509.5 CF</a:t>
                      </a:r>
                    </a:p>
                  </a:txBody>
                  <a:tcPr/>
                </a:tc>
                <a:extLst>
                  <a:ext uri="{0D108BD9-81ED-4DB2-BD59-A6C34878D82A}">
                    <a16:rowId xmlns:a16="http://schemas.microsoft.com/office/drawing/2014/main" val="393193425"/>
                  </a:ext>
                </a:extLst>
              </a:tr>
              <a:tr h="370840">
                <a:tc>
                  <a:txBody>
                    <a:bodyPr/>
                    <a:lstStyle/>
                    <a:p>
                      <a:r>
                        <a:rPr lang="en-US" b="1" dirty="0"/>
                        <a:t>PERVIOUS AREA</a:t>
                      </a:r>
                    </a:p>
                  </a:txBody>
                  <a:tcPr/>
                </a:tc>
                <a:tc>
                  <a:txBody>
                    <a:bodyPr/>
                    <a:lstStyle/>
                    <a:p>
                      <a:r>
                        <a:rPr lang="en-US" dirty="0"/>
                        <a:t>66,000 SF</a:t>
                      </a:r>
                    </a:p>
                  </a:txBody>
                  <a:tcPr/>
                </a:tc>
                <a:tc>
                  <a:txBody>
                    <a:bodyPr/>
                    <a:lstStyle/>
                    <a:p>
                      <a:r>
                        <a:rPr lang="en-US" dirty="0"/>
                        <a:t>66,360 SF</a:t>
                      </a:r>
                    </a:p>
                  </a:txBody>
                  <a:tcPr/>
                </a:tc>
                <a:tc>
                  <a:txBody>
                    <a:bodyPr/>
                    <a:lstStyle/>
                    <a:p>
                      <a:r>
                        <a:rPr lang="en-US" dirty="0"/>
                        <a:t>360 SF</a:t>
                      </a:r>
                    </a:p>
                  </a:txBody>
                  <a:tcPr/>
                </a:tc>
                <a:tc>
                  <a:txBody>
                    <a:bodyPr/>
                    <a:lstStyle/>
                    <a:p>
                      <a:r>
                        <a:rPr lang="en-US" dirty="0"/>
                        <a:t>N/A</a:t>
                      </a:r>
                    </a:p>
                  </a:txBody>
                  <a:tcPr/>
                </a:tc>
                <a:tc>
                  <a:txBody>
                    <a:bodyPr/>
                    <a:lstStyle/>
                    <a:p>
                      <a:r>
                        <a:rPr lang="en-US" dirty="0"/>
                        <a:t>N/A</a:t>
                      </a:r>
                    </a:p>
                  </a:txBody>
                  <a:tcPr/>
                </a:tc>
                <a:tc>
                  <a:txBody>
                    <a:bodyPr/>
                    <a:lstStyle/>
                    <a:p>
                      <a:r>
                        <a:rPr lang="en-US" dirty="0"/>
                        <a:t>N/A</a:t>
                      </a:r>
                    </a:p>
                  </a:txBody>
                  <a:tcPr/>
                </a:tc>
                <a:tc>
                  <a:txBody>
                    <a:bodyPr/>
                    <a:lstStyle/>
                    <a:p>
                      <a:r>
                        <a:rPr lang="en-US" dirty="0"/>
                        <a:t>360 SF</a:t>
                      </a:r>
                    </a:p>
                  </a:txBody>
                  <a:tcPr/>
                </a:tc>
                <a:tc>
                  <a:txBody>
                    <a:bodyPr/>
                    <a:lstStyle/>
                    <a:p>
                      <a:r>
                        <a:rPr lang="en-US" dirty="0"/>
                        <a:t>1:1</a:t>
                      </a:r>
                    </a:p>
                  </a:txBody>
                  <a:tcPr/>
                </a:tc>
                <a:tc>
                  <a:txBody>
                    <a:bodyPr/>
                    <a:lstStyle/>
                    <a:p>
                      <a:r>
                        <a:rPr lang="en-US" dirty="0"/>
                        <a:t>360 SF new pervious area</a:t>
                      </a:r>
                    </a:p>
                  </a:txBody>
                  <a:tcPr/>
                </a:tc>
                <a:extLst>
                  <a:ext uri="{0D108BD9-81ED-4DB2-BD59-A6C34878D82A}">
                    <a16:rowId xmlns:a16="http://schemas.microsoft.com/office/drawing/2014/main" val="2556937655"/>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42690388"/>
                  </a:ext>
                </a:extLst>
              </a:tr>
              <a:tr h="370840">
                <a:tc>
                  <a:txBody>
                    <a:bodyPr/>
                    <a:lstStyle/>
                    <a:p>
                      <a:r>
                        <a:rPr lang="en-US" b="1" dirty="0"/>
                        <a:t>TREES</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N/A</a:t>
                      </a:r>
                    </a:p>
                  </a:txBody>
                  <a:tcPr/>
                </a:tc>
                <a:tc>
                  <a:txBody>
                    <a:bodyPr/>
                    <a:lstStyle/>
                    <a:p>
                      <a:r>
                        <a:rPr lang="en-US" dirty="0"/>
                        <a:t>N/A</a:t>
                      </a:r>
                    </a:p>
                  </a:txBody>
                  <a:tcPr/>
                </a:tc>
                <a:tc>
                  <a:txBody>
                    <a:bodyPr/>
                    <a:lstStyle/>
                    <a:p>
                      <a:r>
                        <a:rPr lang="en-US" dirty="0"/>
                        <a:t>N/A</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412398473"/>
                  </a:ext>
                </a:extLst>
              </a:tr>
            </a:tbl>
          </a:graphicData>
        </a:graphic>
      </p:graphicFrame>
      <p:sp>
        <p:nvSpPr>
          <p:cNvPr id="9" name="Content Placeholder 2">
            <a:extLst>
              <a:ext uri="{FF2B5EF4-FFF2-40B4-BE49-F238E27FC236}">
                <a16:creationId xmlns:a16="http://schemas.microsoft.com/office/drawing/2014/main" id="{A5128640-AB3D-119A-E912-1C8346F23AA8}"/>
              </a:ext>
            </a:extLst>
          </p:cNvPr>
          <p:cNvSpPr txBox="1">
            <a:spLocks/>
          </p:cNvSpPr>
          <p:nvPr/>
        </p:nvSpPr>
        <p:spPr>
          <a:xfrm>
            <a:off x="14577926" y="4914899"/>
            <a:ext cx="3284113" cy="4274821"/>
          </a:xfrm>
          <a:prstGeom prst="rect">
            <a:avLst/>
          </a:prstGeom>
        </p:spPr>
        <p:txBody>
          <a:bodyPr>
            <a:normAutofit fontScale="62500" lnSpcReduction="2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Clr>
                <a:srgbClr val="1A3B29"/>
              </a:buClr>
              <a:buNone/>
            </a:pPr>
            <a:r>
              <a:rPr lang="en-US" sz="2800" b="1" dirty="0">
                <a:solidFill>
                  <a:schemeClr val="tx1"/>
                </a:solidFill>
              </a:rPr>
              <a:t>ADDITIONAL MITIGATION REQUIREMENTS</a:t>
            </a:r>
            <a:endParaRPr lang="en-US" sz="2600" b="1" dirty="0">
              <a:solidFill>
                <a:schemeClr val="tx1"/>
              </a:solidFill>
            </a:endParaRPr>
          </a:p>
          <a:p>
            <a:pPr marL="560070" indent="-514350">
              <a:buClr>
                <a:srgbClr val="1A3B29"/>
              </a:buClr>
              <a:buFont typeface="+mj-lt"/>
              <a:buAutoNum type="arabicPeriod"/>
            </a:pPr>
            <a:r>
              <a:rPr lang="en-US" sz="2800" dirty="0">
                <a:solidFill>
                  <a:schemeClr val="tx1"/>
                </a:solidFill>
              </a:rPr>
              <a:t>Applicant must demonstrate legal right to implement the mitigation property (i.e., owns property or has easement)</a:t>
            </a:r>
          </a:p>
          <a:p>
            <a:pPr marL="560070" indent="-514350">
              <a:buClr>
                <a:srgbClr val="1A3B29"/>
              </a:buClr>
              <a:buFont typeface="+mj-lt"/>
              <a:buAutoNum type="arabicPeriod"/>
            </a:pPr>
            <a:r>
              <a:rPr lang="en-US" sz="2800" dirty="0">
                <a:solidFill>
                  <a:schemeClr val="tx1"/>
                </a:solidFill>
              </a:rPr>
              <a:t>Demonstrate financial assurance are in place for long-term maintenance and monitoring</a:t>
            </a:r>
          </a:p>
          <a:p>
            <a:pPr marL="560070" indent="-514350">
              <a:buClr>
                <a:srgbClr val="1A3B29"/>
              </a:buClr>
              <a:buFont typeface="+mj-lt"/>
              <a:buAutoNum type="arabicPeriod"/>
            </a:pPr>
            <a:r>
              <a:rPr lang="en-US" sz="2800" dirty="0">
                <a:solidFill>
                  <a:schemeClr val="tx1"/>
                </a:solidFill>
              </a:rPr>
              <a:t>Develop a management plan identified:</a:t>
            </a:r>
          </a:p>
          <a:p>
            <a:pPr marL="914400" lvl="1" indent="-182563">
              <a:buClr>
                <a:srgbClr val="1A3B29"/>
              </a:buClr>
            </a:pPr>
            <a:r>
              <a:rPr lang="en-US" sz="2600" dirty="0">
                <a:solidFill>
                  <a:schemeClr val="tx1"/>
                </a:solidFill>
              </a:rPr>
              <a:t>Site manager</a:t>
            </a:r>
          </a:p>
          <a:p>
            <a:pPr marL="914400" lvl="1" indent="-182563">
              <a:buClr>
                <a:srgbClr val="1A3B29"/>
              </a:buClr>
            </a:pPr>
            <a:r>
              <a:rPr lang="en-US" sz="2600" dirty="0">
                <a:solidFill>
                  <a:schemeClr val="tx1"/>
                </a:solidFill>
              </a:rPr>
              <a:t>Activities allowed on site</a:t>
            </a:r>
          </a:p>
          <a:p>
            <a:pPr marL="914400" lvl="1" indent="-182563">
              <a:buClr>
                <a:srgbClr val="1A3B29"/>
              </a:buClr>
            </a:pPr>
            <a:r>
              <a:rPr lang="en-US" sz="2600" dirty="0">
                <a:solidFill>
                  <a:schemeClr val="tx1"/>
                </a:solidFill>
              </a:rPr>
              <a:t>Posting of signs</a:t>
            </a:r>
            <a:endParaRPr lang="en-US" sz="2800" dirty="0">
              <a:solidFill>
                <a:schemeClr val="tx1"/>
              </a:solidFill>
            </a:endParaRPr>
          </a:p>
          <a:p>
            <a:pPr marL="560070" indent="-514350">
              <a:buFont typeface="+mj-lt"/>
              <a:buAutoNum type="arabicPeriod"/>
            </a:pPr>
            <a:endParaRPr lang="en-US" sz="2800" dirty="0">
              <a:solidFill>
                <a:schemeClr val="tx1"/>
              </a:solidFill>
            </a:endParaRPr>
          </a:p>
        </p:txBody>
      </p:sp>
      <p:grpSp>
        <p:nvGrpSpPr>
          <p:cNvPr id="2" name="Group 9">
            <a:extLst>
              <a:ext uri="{FF2B5EF4-FFF2-40B4-BE49-F238E27FC236}">
                <a16:creationId xmlns:a16="http://schemas.microsoft.com/office/drawing/2014/main" id="{B7108487-FC69-97F5-30DE-9F572F7852A2}"/>
              </a:ext>
            </a:extLst>
          </p:cNvPr>
          <p:cNvGrpSpPr/>
          <p:nvPr/>
        </p:nvGrpSpPr>
        <p:grpSpPr>
          <a:xfrm>
            <a:off x="15859155" y="0"/>
            <a:ext cx="1562612" cy="1673225"/>
            <a:chOff x="0" y="0"/>
            <a:chExt cx="2083482" cy="2230967"/>
          </a:xfrm>
        </p:grpSpPr>
        <p:grpSp>
          <p:nvGrpSpPr>
            <p:cNvPr id="3" name="Group 10">
              <a:extLst>
                <a:ext uri="{FF2B5EF4-FFF2-40B4-BE49-F238E27FC236}">
                  <a16:creationId xmlns:a16="http://schemas.microsoft.com/office/drawing/2014/main" id="{F0F92F1F-0880-066E-F75C-E5DB0853F630}"/>
                </a:ext>
              </a:extLst>
            </p:cNvPr>
            <p:cNvGrpSpPr/>
            <p:nvPr/>
          </p:nvGrpSpPr>
          <p:grpSpPr>
            <a:xfrm>
              <a:off x="75599" y="0"/>
              <a:ext cx="1932284" cy="2230967"/>
              <a:chOff x="0" y="0"/>
              <a:chExt cx="703982" cy="812800"/>
            </a:xfrm>
          </p:grpSpPr>
          <p:sp>
            <p:nvSpPr>
              <p:cNvPr id="11" name="Freeform 11">
                <a:extLst>
                  <a:ext uri="{FF2B5EF4-FFF2-40B4-BE49-F238E27FC236}">
                    <a16:creationId xmlns:a16="http://schemas.microsoft.com/office/drawing/2014/main" id="{DDEC4AD6-B407-14F9-47D7-1ACA2D54AE1B}"/>
                  </a:ext>
                </a:extLst>
              </p:cNvPr>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393C2F"/>
              </a:solidFill>
            </p:spPr>
            <p:txBody>
              <a:bodyPr/>
              <a:lstStyle/>
              <a:p>
                <a:endParaRPr lang="en-US"/>
              </a:p>
            </p:txBody>
          </p:sp>
          <p:sp>
            <p:nvSpPr>
              <p:cNvPr id="12" name="TextBox 12">
                <a:extLst>
                  <a:ext uri="{FF2B5EF4-FFF2-40B4-BE49-F238E27FC236}">
                    <a16:creationId xmlns:a16="http://schemas.microsoft.com/office/drawing/2014/main" id="{9D17A843-68F8-CA4D-9F26-590ACF194988}"/>
                  </a:ext>
                </a:extLst>
              </p:cNvPr>
              <p:cNvSpPr txBox="1"/>
              <p:nvPr/>
            </p:nvSpPr>
            <p:spPr>
              <a:xfrm>
                <a:off x="0" y="-47625"/>
                <a:ext cx="703982" cy="733425"/>
              </a:xfrm>
              <a:prstGeom prst="rect">
                <a:avLst/>
              </a:prstGeom>
            </p:spPr>
            <p:txBody>
              <a:bodyPr lIns="50800" tIns="50800" rIns="50800" bIns="50800" rtlCol="0" anchor="ctr"/>
              <a:lstStyle/>
              <a:p>
                <a:pPr algn="ctr">
                  <a:lnSpc>
                    <a:spcPts val="2659"/>
                  </a:lnSpc>
                </a:pPr>
                <a:endParaRPr/>
              </a:p>
            </p:txBody>
          </p:sp>
        </p:grpSp>
        <p:sp>
          <p:nvSpPr>
            <p:cNvPr id="10" name="TextBox 13">
              <a:extLst>
                <a:ext uri="{FF2B5EF4-FFF2-40B4-BE49-F238E27FC236}">
                  <a16:creationId xmlns:a16="http://schemas.microsoft.com/office/drawing/2014/main" id="{9DCB7992-32C4-0E9C-E5E5-F91A39DB0381}"/>
                </a:ext>
              </a:extLst>
            </p:cNvPr>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b="1" dirty="0">
                  <a:solidFill>
                    <a:srgbClr val="F6F6E9"/>
                  </a:solidFill>
                  <a:latin typeface="Open Sans Bold"/>
                  <a:ea typeface="Open Sans Bold"/>
                  <a:cs typeface="Open Sans Bold"/>
                  <a:sym typeface="Open Sans Bold"/>
                </a:rPr>
                <a:t>13</a:t>
              </a:r>
            </a:p>
          </p:txBody>
        </p:sp>
      </p:grpSp>
    </p:spTree>
    <p:extLst>
      <p:ext uri="{BB962C8B-B14F-4D97-AF65-F5344CB8AC3E}">
        <p14:creationId xmlns:p14="http://schemas.microsoft.com/office/powerpoint/2010/main" val="640681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5800" y="2321393"/>
            <a:ext cx="6096000" cy="997709"/>
          </a:xfrm>
          <a:prstGeom prst="rect">
            <a:avLst/>
          </a:prstGeom>
        </p:spPr>
        <p:txBody>
          <a:bodyPr vert="horz" wrap="square" lIns="0" tIns="12700" rIns="0" bIns="0" rtlCol="0">
            <a:spAutoFit/>
          </a:bodyPr>
          <a:lstStyle/>
          <a:p>
            <a:pPr marL="12700">
              <a:lnSpc>
                <a:spcPct val="100000"/>
              </a:lnSpc>
              <a:spcBef>
                <a:spcPts val="100"/>
              </a:spcBef>
            </a:pPr>
            <a:r>
              <a:rPr lang="en-US" sz="6400" b="1" cap="small" spc="385" dirty="0">
                <a:solidFill>
                  <a:srgbClr val="1A3B29"/>
                </a:solidFill>
                <a:effectLst>
                  <a:outerShdw blurRad="50800" dist="38100" dir="2700000" algn="tl" rotWithShape="0">
                    <a:prstClr val="black">
                      <a:alpha val="40000"/>
                    </a:prstClr>
                  </a:outerShdw>
                </a:effectLst>
                <a:latin typeface="Century Gothic"/>
                <a:cs typeface="Century Gothic"/>
              </a:rPr>
              <a:t>Coffee Kiosk</a:t>
            </a:r>
            <a:endParaRPr sz="6400" cap="small" dirty="0">
              <a:effectLst>
                <a:outerShdw blurRad="50800" dist="38100" dir="2700000" algn="tl" rotWithShape="0">
                  <a:prstClr val="black">
                    <a:alpha val="40000"/>
                  </a:prstClr>
                </a:outerShdw>
              </a:effectLst>
              <a:latin typeface="Century Gothic"/>
              <a:cs typeface="Century Gothic"/>
            </a:endParaRPr>
          </a:p>
        </p:txBody>
      </p:sp>
      <p:pic>
        <p:nvPicPr>
          <p:cNvPr id="14" name="object 14"/>
          <p:cNvPicPr/>
          <p:nvPr/>
        </p:nvPicPr>
        <p:blipFill>
          <a:blip r:embed="rId3" cstate="print"/>
          <a:stretch>
            <a:fillRect/>
          </a:stretch>
        </p:blipFill>
        <p:spPr>
          <a:xfrm>
            <a:off x="1009651" y="266700"/>
            <a:ext cx="1504949" cy="1504949"/>
          </a:xfrm>
          <a:prstGeom prst="rect">
            <a:avLst/>
          </a:prstGeom>
        </p:spPr>
      </p:pic>
      <p:sp>
        <p:nvSpPr>
          <p:cNvPr id="16" name="object 9">
            <a:extLst>
              <a:ext uri="{FF2B5EF4-FFF2-40B4-BE49-F238E27FC236}">
                <a16:creationId xmlns:a16="http://schemas.microsoft.com/office/drawing/2014/main" id="{AE5FED63-A91E-4297-A71D-3559475AA87B}"/>
              </a:ext>
            </a:extLst>
          </p:cNvPr>
          <p:cNvSpPr txBox="1"/>
          <p:nvPr/>
        </p:nvSpPr>
        <p:spPr>
          <a:xfrm>
            <a:off x="1115803" y="9532076"/>
            <a:ext cx="2162810" cy="291747"/>
          </a:xfrm>
          <a:prstGeom prst="rect">
            <a:avLst/>
          </a:prstGeom>
        </p:spPr>
        <p:txBody>
          <a:bodyPr vert="horz" wrap="square" lIns="0" tIns="45085" rIns="0" bIns="0" rtlCol="0">
            <a:spAutoFit/>
          </a:bodyPr>
          <a:lstStyle/>
          <a:p>
            <a:pPr marL="12700">
              <a:lnSpc>
                <a:spcPct val="100000"/>
              </a:lnSpc>
              <a:spcBef>
                <a:spcPts val="254"/>
              </a:spcBef>
            </a:pPr>
            <a:r>
              <a:rPr lang="en-US" sz="1600" dirty="0">
                <a:solidFill>
                  <a:srgbClr val="1A3B29"/>
                </a:solidFill>
                <a:effectLst>
                  <a:outerShdw blurRad="50800" dist="38100" dir="2700000" algn="tl" rotWithShape="0">
                    <a:prstClr val="black">
                      <a:alpha val="40000"/>
                    </a:prstClr>
                  </a:outerShdw>
                </a:effectLst>
                <a:latin typeface="Verdana"/>
                <a:cs typeface="Verdana"/>
              </a:rPr>
              <a:t>October 28, 2024</a:t>
            </a:r>
            <a:endParaRPr sz="1600" dirty="0">
              <a:solidFill>
                <a:srgbClr val="1A3B29"/>
              </a:solidFill>
              <a:effectLst>
                <a:outerShdw blurRad="50800" dist="38100" dir="2700000" algn="tl" rotWithShape="0">
                  <a:prstClr val="black">
                    <a:alpha val="40000"/>
                  </a:prstClr>
                </a:outerShdw>
              </a:effectLst>
              <a:latin typeface="Verdana"/>
              <a:cs typeface="Verdana"/>
            </a:endParaRPr>
          </a:p>
        </p:txBody>
      </p:sp>
      <p:sp>
        <p:nvSpPr>
          <p:cNvPr id="7" name="Content Placeholder 2">
            <a:extLst>
              <a:ext uri="{FF2B5EF4-FFF2-40B4-BE49-F238E27FC236}">
                <a16:creationId xmlns:a16="http://schemas.microsoft.com/office/drawing/2014/main" id="{425EF4D5-15D4-4CDC-8EFA-CA4D88635B01}"/>
              </a:ext>
            </a:extLst>
          </p:cNvPr>
          <p:cNvSpPr txBox="1">
            <a:spLocks/>
          </p:cNvSpPr>
          <p:nvPr/>
        </p:nvSpPr>
        <p:spPr>
          <a:xfrm>
            <a:off x="220110" y="5281028"/>
            <a:ext cx="9837313" cy="4053472"/>
          </a:xfrm>
          <a:prstGeom prst="rect">
            <a:avLst/>
          </a:prstGeom>
        </p:spPr>
        <p:txBody>
          <a:bodyPr>
            <a:normAutofit fontScale="92500" lnSpcReduction="1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560070" indent="-514350">
              <a:buClr>
                <a:srgbClr val="1A3B29"/>
              </a:buClr>
              <a:buFont typeface="+mj-lt"/>
              <a:buAutoNum type="arabicPeriod"/>
            </a:pPr>
            <a:r>
              <a:rPr lang="en-US" sz="2800" dirty="0">
                <a:solidFill>
                  <a:schemeClr val="tx1"/>
                </a:solidFill>
              </a:rPr>
              <a:t>Coffee kiosk (Highway 101/26 junction)</a:t>
            </a:r>
          </a:p>
          <a:p>
            <a:pPr marL="560070" indent="-514350">
              <a:buClr>
                <a:srgbClr val="1A3B29"/>
              </a:buClr>
              <a:buFont typeface="+mj-lt"/>
              <a:buAutoNum type="arabicPeriod"/>
            </a:pPr>
            <a:r>
              <a:rPr lang="en-US" sz="2800" dirty="0">
                <a:solidFill>
                  <a:schemeClr val="tx1"/>
                </a:solidFill>
              </a:rPr>
              <a:t>Existing building: 157 SF</a:t>
            </a:r>
          </a:p>
          <a:p>
            <a:pPr marL="560070" indent="-514350">
              <a:buClr>
                <a:srgbClr val="1A3B29"/>
              </a:buClr>
              <a:buFont typeface="+mj-lt"/>
              <a:buAutoNum type="arabicPeriod"/>
            </a:pPr>
            <a:r>
              <a:rPr lang="en-US" sz="2800" dirty="0">
                <a:solidFill>
                  <a:schemeClr val="tx1"/>
                </a:solidFill>
              </a:rPr>
              <a:t>Proposed building: 420 SF</a:t>
            </a:r>
          </a:p>
          <a:p>
            <a:pPr marL="560070" indent="-514350">
              <a:buClr>
                <a:srgbClr val="1A3B29"/>
              </a:buClr>
              <a:buFont typeface="+mj-lt"/>
              <a:buAutoNum type="arabicPeriod"/>
            </a:pPr>
            <a:r>
              <a:rPr lang="en-US" sz="2800" dirty="0">
                <a:solidFill>
                  <a:schemeClr val="tx1"/>
                </a:solidFill>
              </a:rPr>
              <a:t>New impervious area: 0 SF</a:t>
            </a:r>
          </a:p>
          <a:p>
            <a:pPr marL="560070" indent="-514350">
              <a:buClr>
                <a:srgbClr val="1A3B29"/>
              </a:buClr>
              <a:buFont typeface="+mj-lt"/>
              <a:buAutoNum type="arabicPeriod"/>
            </a:pPr>
            <a:r>
              <a:rPr lang="en-US" sz="2800" dirty="0">
                <a:solidFill>
                  <a:schemeClr val="tx1"/>
                </a:solidFill>
              </a:rPr>
              <a:t>Trees Removed: 0</a:t>
            </a:r>
          </a:p>
          <a:p>
            <a:pPr marL="560070" indent="-514350">
              <a:buClr>
                <a:srgbClr val="1A3B29"/>
              </a:buClr>
              <a:buFont typeface="+mj-lt"/>
              <a:buAutoNum type="arabicPeriod"/>
            </a:pPr>
            <a:r>
              <a:rPr lang="en-US" sz="2800" dirty="0">
                <a:solidFill>
                  <a:schemeClr val="tx1"/>
                </a:solidFill>
              </a:rPr>
              <a:t>Site Elevation: 43.2’</a:t>
            </a:r>
          </a:p>
          <a:p>
            <a:pPr marL="560070" indent="-514350">
              <a:buClr>
                <a:srgbClr val="1A3B29"/>
              </a:buClr>
              <a:buFont typeface="+mj-lt"/>
              <a:buAutoNum type="arabicPeriod"/>
            </a:pPr>
            <a:r>
              <a:rPr lang="en-US" sz="2800" dirty="0">
                <a:solidFill>
                  <a:schemeClr val="tx1"/>
                </a:solidFill>
              </a:rPr>
              <a:t>BFE: 44.6’</a:t>
            </a:r>
          </a:p>
          <a:p>
            <a:pPr marL="560070" indent="-514350">
              <a:buClr>
                <a:srgbClr val="1A3B29"/>
              </a:buClr>
              <a:buFont typeface="+mj-lt"/>
              <a:buAutoNum type="arabicPeriod"/>
            </a:pPr>
            <a:r>
              <a:rPr lang="en-US" sz="2800" dirty="0">
                <a:solidFill>
                  <a:schemeClr val="tx1"/>
                </a:solidFill>
              </a:rPr>
              <a:t>Special Flood Hazard Area: AE-100 Year Flood/Floodway</a:t>
            </a:r>
          </a:p>
          <a:p>
            <a:pPr marL="560070" indent="-514350">
              <a:buClr>
                <a:srgbClr val="1A3B29"/>
              </a:buClr>
              <a:buFont typeface="+mj-lt"/>
              <a:buAutoNum type="arabicPeriod"/>
            </a:pPr>
            <a:endParaRPr lang="en-US" sz="2800" dirty="0">
              <a:solidFill>
                <a:schemeClr val="tx1"/>
              </a:solidFill>
            </a:endParaRPr>
          </a:p>
          <a:p>
            <a:pPr marL="560070" indent="-514350">
              <a:buFont typeface="+mj-lt"/>
              <a:buAutoNum type="arabicPeriod"/>
            </a:pPr>
            <a:endParaRPr lang="en-US" sz="2800" dirty="0">
              <a:solidFill>
                <a:schemeClr val="tx1"/>
              </a:solidFill>
            </a:endParaRPr>
          </a:p>
        </p:txBody>
      </p:sp>
      <p:pic>
        <p:nvPicPr>
          <p:cNvPr id="4" name="Picture 3">
            <a:extLst>
              <a:ext uri="{FF2B5EF4-FFF2-40B4-BE49-F238E27FC236}">
                <a16:creationId xmlns:a16="http://schemas.microsoft.com/office/drawing/2014/main" id="{E45D300A-8A07-DF8C-BF8C-2696C93E0A6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991600" y="342900"/>
            <a:ext cx="7700963" cy="7560763"/>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9B148B68-DF25-8968-2655-75C06A029F5A}"/>
              </a:ext>
            </a:extLst>
          </p:cNvPr>
          <p:cNvPicPr>
            <a:picLocks noChangeAspect="1"/>
          </p:cNvPicPr>
          <p:nvPr/>
        </p:nvPicPr>
        <p:blipFill>
          <a:blip r:embed="rId5">
            <a:extLst>
              <a:ext uri="{28A0092B-C50C-407E-A947-70E740481C1C}">
                <a14:useLocalDpi xmlns:a14="http://schemas.microsoft.com/office/drawing/2010/main" val="0"/>
              </a:ext>
            </a:extLst>
          </a:blip>
          <a:srcRect t="29174" b="29174"/>
          <a:stretch/>
        </p:blipFill>
        <p:spPr bwMode="auto">
          <a:xfrm>
            <a:off x="10057422" y="8233377"/>
            <a:ext cx="7700963" cy="1912253"/>
          </a:xfrm>
          <a:prstGeom prst="rect">
            <a:avLst/>
          </a:prstGeom>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grpSp>
        <p:nvGrpSpPr>
          <p:cNvPr id="5" name="Group 9">
            <a:extLst>
              <a:ext uri="{FF2B5EF4-FFF2-40B4-BE49-F238E27FC236}">
                <a16:creationId xmlns:a16="http://schemas.microsoft.com/office/drawing/2014/main" id="{9C3A6FB2-C17D-55E6-C720-607FDD7B36C4}"/>
              </a:ext>
            </a:extLst>
          </p:cNvPr>
          <p:cNvGrpSpPr/>
          <p:nvPr/>
        </p:nvGrpSpPr>
        <p:grpSpPr>
          <a:xfrm>
            <a:off x="15859155" y="0"/>
            <a:ext cx="1562612" cy="1673225"/>
            <a:chOff x="0" y="0"/>
            <a:chExt cx="2083482" cy="2230967"/>
          </a:xfrm>
        </p:grpSpPr>
        <p:grpSp>
          <p:nvGrpSpPr>
            <p:cNvPr id="6" name="Group 10">
              <a:extLst>
                <a:ext uri="{FF2B5EF4-FFF2-40B4-BE49-F238E27FC236}">
                  <a16:creationId xmlns:a16="http://schemas.microsoft.com/office/drawing/2014/main" id="{7B52F11E-FAA2-59BA-F75C-3DF40A94C5D2}"/>
                </a:ext>
              </a:extLst>
            </p:cNvPr>
            <p:cNvGrpSpPr/>
            <p:nvPr/>
          </p:nvGrpSpPr>
          <p:grpSpPr>
            <a:xfrm>
              <a:off x="75599" y="0"/>
              <a:ext cx="1932284" cy="2230967"/>
              <a:chOff x="0" y="0"/>
              <a:chExt cx="703982" cy="812800"/>
            </a:xfrm>
          </p:grpSpPr>
          <p:sp>
            <p:nvSpPr>
              <p:cNvPr id="9" name="Freeform 11">
                <a:extLst>
                  <a:ext uri="{FF2B5EF4-FFF2-40B4-BE49-F238E27FC236}">
                    <a16:creationId xmlns:a16="http://schemas.microsoft.com/office/drawing/2014/main" id="{969B9BDE-F8E4-1EE2-CF5E-295A42030A3B}"/>
                  </a:ext>
                </a:extLst>
              </p:cNvPr>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393C2F"/>
              </a:solidFill>
            </p:spPr>
            <p:txBody>
              <a:bodyPr/>
              <a:lstStyle/>
              <a:p>
                <a:endParaRPr lang="en-US"/>
              </a:p>
            </p:txBody>
          </p:sp>
          <p:sp>
            <p:nvSpPr>
              <p:cNvPr id="10" name="TextBox 12">
                <a:extLst>
                  <a:ext uri="{FF2B5EF4-FFF2-40B4-BE49-F238E27FC236}">
                    <a16:creationId xmlns:a16="http://schemas.microsoft.com/office/drawing/2014/main" id="{57ADEA8C-ABC8-E275-3F65-3A660ACE6007}"/>
                  </a:ext>
                </a:extLst>
              </p:cNvPr>
              <p:cNvSpPr txBox="1"/>
              <p:nvPr/>
            </p:nvSpPr>
            <p:spPr>
              <a:xfrm>
                <a:off x="0" y="-47625"/>
                <a:ext cx="703982" cy="733425"/>
              </a:xfrm>
              <a:prstGeom prst="rect">
                <a:avLst/>
              </a:prstGeom>
            </p:spPr>
            <p:txBody>
              <a:bodyPr lIns="50800" tIns="50800" rIns="50800" bIns="50800" rtlCol="0" anchor="ctr"/>
              <a:lstStyle/>
              <a:p>
                <a:pPr algn="ctr">
                  <a:lnSpc>
                    <a:spcPts val="2659"/>
                  </a:lnSpc>
                </a:pPr>
                <a:endParaRPr/>
              </a:p>
            </p:txBody>
          </p:sp>
        </p:grpSp>
        <p:sp>
          <p:nvSpPr>
            <p:cNvPr id="8" name="TextBox 13">
              <a:extLst>
                <a:ext uri="{FF2B5EF4-FFF2-40B4-BE49-F238E27FC236}">
                  <a16:creationId xmlns:a16="http://schemas.microsoft.com/office/drawing/2014/main" id="{940784BE-575E-F9AB-E5C6-8B6142D333C8}"/>
                </a:ext>
              </a:extLst>
            </p:cNvPr>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b="1" dirty="0">
                  <a:solidFill>
                    <a:srgbClr val="F6F6E9"/>
                  </a:solidFill>
                  <a:latin typeface="Open Sans Bold"/>
                  <a:ea typeface="Open Sans Bold"/>
                  <a:cs typeface="Open Sans Bold"/>
                  <a:sym typeface="Open Sans Bold"/>
                </a:rPr>
                <a:t>14</a:t>
              </a:r>
            </a:p>
          </p:txBody>
        </p:sp>
      </p:grpSp>
    </p:spTree>
    <p:extLst>
      <p:ext uri="{BB962C8B-B14F-4D97-AF65-F5344CB8AC3E}">
        <p14:creationId xmlns:p14="http://schemas.microsoft.com/office/powerpoint/2010/main" val="1041759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5D300A-8A07-DF8C-BF8C-2696C93E0A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420600" y="81504"/>
            <a:ext cx="5500008" cy="3581400"/>
          </a:xfrm>
          <a:prstGeom prst="rect">
            <a:avLst/>
          </a:prstGeom>
          <a:effectLst>
            <a:outerShdw blurRad="50800" dist="50800" dir="2700000" algn="tl" rotWithShape="0">
              <a:prstClr val="black">
                <a:alpha val="40000"/>
              </a:prstClr>
            </a:outerShdw>
          </a:effectLst>
        </p:spPr>
      </p:pic>
      <p:pic>
        <p:nvPicPr>
          <p:cNvPr id="14" name="object 14"/>
          <p:cNvPicPr/>
          <p:nvPr/>
        </p:nvPicPr>
        <p:blipFill>
          <a:blip r:embed="rId4" cstate="print"/>
          <a:stretch>
            <a:fillRect/>
          </a:stretch>
        </p:blipFill>
        <p:spPr>
          <a:xfrm>
            <a:off x="1009651" y="266700"/>
            <a:ext cx="1504949" cy="1504949"/>
          </a:xfrm>
          <a:prstGeom prst="rect">
            <a:avLst/>
          </a:prstGeom>
        </p:spPr>
      </p:pic>
      <p:sp>
        <p:nvSpPr>
          <p:cNvPr id="16" name="object 9">
            <a:extLst>
              <a:ext uri="{FF2B5EF4-FFF2-40B4-BE49-F238E27FC236}">
                <a16:creationId xmlns:a16="http://schemas.microsoft.com/office/drawing/2014/main" id="{AE5FED63-A91E-4297-A71D-3559475AA87B}"/>
              </a:ext>
            </a:extLst>
          </p:cNvPr>
          <p:cNvSpPr txBox="1"/>
          <p:nvPr/>
        </p:nvSpPr>
        <p:spPr>
          <a:xfrm>
            <a:off x="1115803" y="9532076"/>
            <a:ext cx="2162810" cy="291747"/>
          </a:xfrm>
          <a:prstGeom prst="rect">
            <a:avLst/>
          </a:prstGeom>
        </p:spPr>
        <p:txBody>
          <a:bodyPr vert="horz" wrap="square" lIns="0" tIns="45085" rIns="0" bIns="0" rtlCol="0">
            <a:spAutoFit/>
          </a:bodyPr>
          <a:lstStyle/>
          <a:p>
            <a:pPr marL="12700">
              <a:lnSpc>
                <a:spcPct val="100000"/>
              </a:lnSpc>
              <a:spcBef>
                <a:spcPts val="254"/>
              </a:spcBef>
            </a:pPr>
            <a:r>
              <a:rPr lang="en-US" sz="1600" dirty="0">
                <a:solidFill>
                  <a:srgbClr val="1A3B29"/>
                </a:solidFill>
                <a:effectLst>
                  <a:outerShdw blurRad="50800" dist="38100" dir="2700000" algn="tl" rotWithShape="0">
                    <a:prstClr val="black">
                      <a:alpha val="40000"/>
                    </a:prstClr>
                  </a:outerShdw>
                </a:effectLst>
                <a:latin typeface="Verdana"/>
                <a:cs typeface="Verdana"/>
              </a:rPr>
              <a:t>October 28, 2024</a:t>
            </a:r>
            <a:endParaRPr sz="1600" dirty="0">
              <a:solidFill>
                <a:srgbClr val="1A3B29"/>
              </a:solidFill>
              <a:effectLst>
                <a:outerShdw blurRad="50800" dist="38100" dir="2700000" algn="tl" rotWithShape="0">
                  <a:prstClr val="black">
                    <a:alpha val="40000"/>
                  </a:prstClr>
                </a:outerShdw>
              </a:effectLst>
              <a:latin typeface="Verdana"/>
              <a:cs typeface="Verdana"/>
            </a:endParaRPr>
          </a:p>
        </p:txBody>
      </p:sp>
      <p:sp>
        <p:nvSpPr>
          <p:cNvPr id="7" name="Content Placeholder 2">
            <a:extLst>
              <a:ext uri="{FF2B5EF4-FFF2-40B4-BE49-F238E27FC236}">
                <a16:creationId xmlns:a16="http://schemas.microsoft.com/office/drawing/2014/main" id="{425EF4D5-15D4-4CDC-8EFA-CA4D88635B01}"/>
              </a:ext>
            </a:extLst>
          </p:cNvPr>
          <p:cNvSpPr txBox="1">
            <a:spLocks/>
          </p:cNvSpPr>
          <p:nvPr/>
        </p:nvSpPr>
        <p:spPr>
          <a:xfrm>
            <a:off x="2757843" y="717449"/>
            <a:ext cx="9837313" cy="2380422"/>
          </a:xfrm>
          <a:prstGeom prst="rect">
            <a:avLst/>
          </a:prstGeom>
        </p:spPr>
        <p:txBody>
          <a:bodyPr>
            <a:normAutofit fontScale="92500" lnSpcReduction="2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Clr>
                <a:srgbClr val="1A3B29"/>
              </a:buClr>
              <a:buNone/>
            </a:pPr>
            <a:r>
              <a:rPr lang="en-US" sz="2800" b="1" dirty="0">
                <a:solidFill>
                  <a:schemeClr val="tx1"/>
                </a:solidFill>
              </a:rPr>
              <a:t>LOCATING MITIGATION</a:t>
            </a:r>
          </a:p>
          <a:p>
            <a:pPr marL="560070" indent="-514350">
              <a:buClr>
                <a:srgbClr val="1A3B29"/>
              </a:buClr>
              <a:buFont typeface="+mj-lt"/>
              <a:buAutoNum type="arabicPeriod"/>
            </a:pPr>
            <a:r>
              <a:rPr lang="en-US" sz="2800" dirty="0">
                <a:solidFill>
                  <a:schemeClr val="tx1"/>
                </a:solidFill>
              </a:rPr>
              <a:t>Compensatory storage must be:</a:t>
            </a:r>
          </a:p>
          <a:p>
            <a:pPr marL="1092200" lvl="1" indent="-182563">
              <a:buClr>
                <a:srgbClr val="1A3B29"/>
              </a:buClr>
              <a:buFont typeface="Wingdings" panose="05000000000000000000" pitchFamily="2" charset="2"/>
              <a:buChar char="§"/>
            </a:pPr>
            <a:r>
              <a:rPr lang="en-US" sz="2600" dirty="0">
                <a:solidFill>
                  <a:schemeClr val="tx1"/>
                </a:solidFill>
              </a:rPr>
              <a:t>On-site; or</a:t>
            </a:r>
          </a:p>
          <a:p>
            <a:pPr marL="1092200" lvl="1" indent="-182563">
              <a:buClr>
                <a:srgbClr val="1A3B29"/>
              </a:buClr>
              <a:buFont typeface="Wingdings" panose="05000000000000000000" pitchFamily="2" charset="2"/>
              <a:buChar char="§"/>
            </a:pPr>
            <a:r>
              <a:rPr lang="en-US" sz="2600" dirty="0">
                <a:solidFill>
                  <a:schemeClr val="tx1"/>
                </a:solidFill>
              </a:rPr>
              <a:t>Offsite, but within the same waterbody reach</a:t>
            </a:r>
          </a:p>
          <a:p>
            <a:pPr marL="560070" indent="-514350">
              <a:buClr>
                <a:srgbClr val="1A3B29"/>
              </a:buClr>
              <a:buFont typeface="+mj-lt"/>
              <a:buAutoNum type="arabicPeriod"/>
            </a:pPr>
            <a:r>
              <a:rPr lang="en-US" sz="2800" dirty="0">
                <a:solidFill>
                  <a:schemeClr val="tx1"/>
                </a:solidFill>
              </a:rPr>
              <a:t>Offsite mitigation that is in a different reach, but within the same watershed, must be provided at double the rate</a:t>
            </a:r>
          </a:p>
          <a:p>
            <a:pPr marL="560070" indent="-514350">
              <a:buFont typeface="+mj-lt"/>
              <a:buAutoNum type="arabicPeriod"/>
            </a:pPr>
            <a:endParaRPr lang="en-US" sz="2800" dirty="0">
              <a:solidFill>
                <a:schemeClr val="tx1"/>
              </a:solidFill>
            </a:endParaRPr>
          </a:p>
        </p:txBody>
      </p:sp>
      <p:graphicFrame>
        <p:nvGraphicFramePr>
          <p:cNvPr id="5" name="Table 4">
            <a:extLst>
              <a:ext uri="{FF2B5EF4-FFF2-40B4-BE49-F238E27FC236}">
                <a16:creationId xmlns:a16="http://schemas.microsoft.com/office/drawing/2014/main" id="{79D10293-D949-066D-9BC6-0EAD4E80371F}"/>
              </a:ext>
            </a:extLst>
          </p:cNvPr>
          <p:cNvGraphicFramePr>
            <a:graphicFrameLocks noGrp="1"/>
          </p:cNvGraphicFramePr>
          <p:nvPr/>
        </p:nvGraphicFramePr>
        <p:xfrm>
          <a:off x="205032" y="3255332"/>
          <a:ext cx="14120568" cy="3581400"/>
        </p:xfrm>
        <a:graphic>
          <a:graphicData uri="http://schemas.openxmlformats.org/drawingml/2006/table">
            <a:tbl>
              <a:tblPr firstRow="1" bandRow="1">
                <a:tableStyleId>{5C22544A-7EE6-4342-B048-85BDC9FD1C3A}</a:tableStyleId>
              </a:tblPr>
              <a:tblGrid>
                <a:gridCol w="2106402">
                  <a:extLst>
                    <a:ext uri="{9D8B030D-6E8A-4147-A177-3AD203B41FA5}">
                      <a16:colId xmlns:a16="http://schemas.microsoft.com/office/drawing/2014/main" val="371104378"/>
                    </a:ext>
                  </a:extLst>
                </a:gridCol>
                <a:gridCol w="1235339">
                  <a:extLst>
                    <a:ext uri="{9D8B030D-6E8A-4147-A177-3AD203B41FA5}">
                      <a16:colId xmlns:a16="http://schemas.microsoft.com/office/drawing/2014/main" val="1384668148"/>
                    </a:ext>
                  </a:extLst>
                </a:gridCol>
                <a:gridCol w="1303469">
                  <a:extLst>
                    <a:ext uri="{9D8B030D-6E8A-4147-A177-3AD203B41FA5}">
                      <a16:colId xmlns:a16="http://schemas.microsoft.com/office/drawing/2014/main" val="2080884142"/>
                    </a:ext>
                  </a:extLst>
                </a:gridCol>
                <a:gridCol w="1303469">
                  <a:extLst>
                    <a:ext uri="{9D8B030D-6E8A-4147-A177-3AD203B41FA5}">
                      <a16:colId xmlns:a16="http://schemas.microsoft.com/office/drawing/2014/main" val="2768672512"/>
                    </a:ext>
                  </a:extLst>
                </a:gridCol>
                <a:gridCol w="1303469">
                  <a:extLst>
                    <a:ext uri="{9D8B030D-6E8A-4147-A177-3AD203B41FA5}">
                      <a16:colId xmlns:a16="http://schemas.microsoft.com/office/drawing/2014/main" val="1296958227"/>
                    </a:ext>
                  </a:extLst>
                </a:gridCol>
                <a:gridCol w="1303469">
                  <a:extLst>
                    <a:ext uri="{9D8B030D-6E8A-4147-A177-3AD203B41FA5}">
                      <a16:colId xmlns:a16="http://schemas.microsoft.com/office/drawing/2014/main" val="3874479395"/>
                    </a:ext>
                  </a:extLst>
                </a:gridCol>
                <a:gridCol w="1303469">
                  <a:extLst>
                    <a:ext uri="{9D8B030D-6E8A-4147-A177-3AD203B41FA5}">
                      <a16:colId xmlns:a16="http://schemas.microsoft.com/office/drawing/2014/main" val="2251917663"/>
                    </a:ext>
                  </a:extLst>
                </a:gridCol>
                <a:gridCol w="1303469">
                  <a:extLst>
                    <a:ext uri="{9D8B030D-6E8A-4147-A177-3AD203B41FA5}">
                      <a16:colId xmlns:a16="http://schemas.microsoft.com/office/drawing/2014/main" val="2624035454"/>
                    </a:ext>
                  </a:extLst>
                </a:gridCol>
                <a:gridCol w="1303469">
                  <a:extLst>
                    <a:ext uri="{9D8B030D-6E8A-4147-A177-3AD203B41FA5}">
                      <a16:colId xmlns:a16="http://schemas.microsoft.com/office/drawing/2014/main" val="1865768448"/>
                    </a:ext>
                  </a:extLst>
                </a:gridCol>
                <a:gridCol w="1654544">
                  <a:extLst>
                    <a:ext uri="{9D8B030D-6E8A-4147-A177-3AD203B41FA5}">
                      <a16:colId xmlns:a16="http://schemas.microsoft.com/office/drawing/2014/main" val="2769956365"/>
                    </a:ext>
                  </a:extLst>
                </a:gridCol>
              </a:tblGrid>
              <a:tr h="370840">
                <a:tc>
                  <a:txBody>
                    <a:bodyPr/>
                    <a:lstStyle/>
                    <a:p>
                      <a:endParaRPr lang="en-US" dirty="0"/>
                    </a:p>
                  </a:txBody>
                  <a:tcPr/>
                </a:tc>
                <a:tc>
                  <a:txBody>
                    <a:bodyPr/>
                    <a:lstStyle/>
                    <a:p>
                      <a:r>
                        <a:rPr lang="en-US" dirty="0"/>
                        <a:t>Existing Conditions</a:t>
                      </a:r>
                    </a:p>
                  </a:txBody>
                  <a:tcPr/>
                </a:tc>
                <a:tc>
                  <a:txBody>
                    <a:bodyPr/>
                    <a:lstStyle/>
                    <a:p>
                      <a:r>
                        <a:rPr lang="en-US" dirty="0"/>
                        <a:t>Proposed Conditions</a:t>
                      </a:r>
                    </a:p>
                  </a:txBody>
                  <a:tcPr/>
                </a:tc>
                <a:tc>
                  <a:txBody>
                    <a:bodyPr/>
                    <a:lstStyle/>
                    <a:p>
                      <a:r>
                        <a:rPr lang="en-US" dirty="0"/>
                        <a:t>Difference</a:t>
                      </a:r>
                    </a:p>
                  </a:txBody>
                  <a:tcPr/>
                </a:tc>
                <a:tc>
                  <a:txBody>
                    <a:bodyPr/>
                    <a:lstStyle/>
                    <a:p>
                      <a:r>
                        <a:rPr lang="en-US" dirty="0"/>
                        <a:t>Existing Elevation</a:t>
                      </a:r>
                    </a:p>
                  </a:txBody>
                  <a:tcPr/>
                </a:tc>
                <a:tc>
                  <a:txBody>
                    <a:bodyPr/>
                    <a:lstStyle/>
                    <a:p>
                      <a:r>
                        <a:rPr lang="en-US" dirty="0"/>
                        <a:t>Base Flood Elevation</a:t>
                      </a:r>
                    </a:p>
                  </a:txBody>
                  <a:tcPr/>
                </a:tc>
                <a:tc>
                  <a:txBody>
                    <a:bodyPr/>
                    <a:lstStyle/>
                    <a:p>
                      <a:r>
                        <a:rPr lang="en-US" dirty="0"/>
                        <a:t>Difference</a:t>
                      </a:r>
                    </a:p>
                  </a:txBody>
                  <a:tcPr/>
                </a:tc>
                <a:tc>
                  <a:txBody>
                    <a:bodyPr/>
                    <a:lstStyle/>
                    <a:p>
                      <a:r>
                        <a:rPr lang="en-US" dirty="0"/>
                        <a:t>Total Loss Requiring Mitigation</a:t>
                      </a:r>
                    </a:p>
                  </a:txBody>
                  <a:tcPr/>
                </a:tc>
                <a:tc>
                  <a:txBody>
                    <a:bodyPr/>
                    <a:lstStyle/>
                    <a:p>
                      <a:r>
                        <a:rPr lang="en-US" dirty="0"/>
                        <a:t>Mitigation Ratio</a:t>
                      </a:r>
                    </a:p>
                  </a:txBody>
                  <a:tcPr/>
                </a:tc>
                <a:tc>
                  <a:txBody>
                    <a:bodyPr/>
                    <a:lstStyle/>
                    <a:p>
                      <a:r>
                        <a:rPr lang="en-US" dirty="0"/>
                        <a:t>Required Mitigation</a:t>
                      </a:r>
                    </a:p>
                  </a:txBody>
                  <a:tcPr/>
                </a:tc>
                <a:extLst>
                  <a:ext uri="{0D108BD9-81ED-4DB2-BD59-A6C34878D82A}">
                    <a16:rowId xmlns:a16="http://schemas.microsoft.com/office/drawing/2014/main" val="1174174534"/>
                  </a:ext>
                </a:extLst>
              </a:tr>
              <a:tr h="370840">
                <a:tc>
                  <a:txBody>
                    <a:bodyPr/>
                    <a:lstStyle/>
                    <a:p>
                      <a:r>
                        <a:rPr lang="en-US" b="1" dirty="0"/>
                        <a:t>UNDEVELOPED SPACE</a:t>
                      </a:r>
                    </a:p>
                  </a:txBody>
                  <a:tcPr/>
                </a:tc>
                <a:tc>
                  <a:txBody>
                    <a:bodyPr/>
                    <a:lstStyle/>
                    <a:p>
                      <a:r>
                        <a:rPr lang="en-US" dirty="0"/>
                        <a:t>157 SF Buildings</a:t>
                      </a:r>
                    </a:p>
                  </a:txBody>
                  <a:tcPr/>
                </a:tc>
                <a:tc>
                  <a:txBody>
                    <a:bodyPr/>
                    <a:lstStyle/>
                    <a:p>
                      <a:r>
                        <a:rPr lang="en-US" dirty="0"/>
                        <a:t>420 SF Buildings</a:t>
                      </a:r>
                    </a:p>
                  </a:txBody>
                  <a:tcPr/>
                </a:tc>
                <a:tc>
                  <a:txBody>
                    <a:bodyPr/>
                    <a:lstStyle/>
                    <a:p>
                      <a:r>
                        <a:rPr lang="en-US" dirty="0"/>
                        <a:t>+263 SF</a:t>
                      </a:r>
                    </a:p>
                  </a:txBody>
                  <a:tcPr/>
                </a:tc>
                <a:tc>
                  <a:txBody>
                    <a:bodyPr/>
                    <a:lstStyle/>
                    <a:p>
                      <a:r>
                        <a:rPr lang="en-US" dirty="0"/>
                        <a:t>43.2’</a:t>
                      </a:r>
                    </a:p>
                  </a:txBody>
                  <a:tcPr/>
                </a:tc>
                <a:tc>
                  <a:txBody>
                    <a:bodyPr/>
                    <a:lstStyle/>
                    <a:p>
                      <a:r>
                        <a:rPr lang="en-US" dirty="0"/>
                        <a:t>44.6’</a:t>
                      </a:r>
                    </a:p>
                  </a:txBody>
                  <a:tcPr/>
                </a:tc>
                <a:tc>
                  <a:txBody>
                    <a:bodyPr/>
                    <a:lstStyle/>
                    <a:p>
                      <a:r>
                        <a:rPr lang="en-US" dirty="0"/>
                        <a:t>1.4’</a:t>
                      </a:r>
                    </a:p>
                  </a:txBody>
                  <a:tcPr/>
                </a:tc>
                <a:tc>
                  <a:txBody>
                    <a:bodyPr/>
                    <a:lstStyle/>
                    <a:p>
                      <a:r>
                        <a:rPr lang="en-US" dirty="0"/>
                        <a:t>263 SF x 1.4’ = 368.2 CF</a:t>
                      </a:r>
                    </a:p>
                  </a:txBody>
                  <a:tcPr/>
                </a:tc>
                <a:tc>
                  <a:txBody>
                    <a:bodyPr/>
                    <a:lstStyle/>
                    <a:p>
                      <a:r>
                        <a:rPr lang="en-US" dirty="0"/>
                        <a:t>2:1</a:t>
                      </a:r>
                    </a:p>
                  </a:txBody>
                  <a:tcPr/>
                </a:tc>
                <a:tc>
                  <a:txBody>
                    <a:bodyPr/>
                    <a:lstStyle/>
                    <a:p>
                      <a:r>
                        <a:rPr lang="en-US" dirty="0"/>
                        <a:t>736.4 CF compensatory storage</a:t>
                      </a:r>
                    </a:p>
                  </a:txBody>
                  <a:tcPr/>
                </a:tc>
                <a:extLst>
                  <a:ext uri="{0D108BD9-81ED-4DB2-BD59-A6C34878D82A}">
                    <a16:rowId xmlns:a16="http://schemas.microsoft.com/office/drawing/2014/main" val="3926814425"/>
                  </a:ext>
                </a:extLst>
              </a:tr>
              <a:tr h="370840">
                <a:tc>
                  <a:txBody>
                    <a:bodyPr/>
                    <a:lstStyle/>
                    <a:p>
                      <a:r>
                        <a:rPr lang="en-US" b="1" dirty="0"/>
                        <a:t>TOTAL</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b="1" dirty="0"/>
                        <a:t>736.4 CF</a:t>
                      </a:r>
                    </a:p>
                  </a:txBody>
                  <a:tcPr/>
                </a:tc>
                <a:extLst>
                  <a:ext uri="{0D108BD9-81ED-4DB2-BD59-A6C34878D82A}">
                    <a16:rowId xmlns:a16="http://schemas.microsoft.com/office/drawing/2014/main" val="393193425"/>
                  </a:ext>
                </a:extLst>
              </a:tr>
              <a:tr h="370840">
                <a:tc>
                  <a:txBody>
                    <a:bodyPr/>
                    <a:lstStyle/>
                    <a:p>
                      <a:r>
                        <a:rPr lang="en-US" b="1" dirty="0"/>
                        <a:t>NEW IMPERVIOUS AREA</a:t>
                      </a:r>
                    </a:p>
                  </a:txBody>
                  <a:tcPr/>
                </a:tc>
                <a:tc>
                  <a:txBody>
                    <a:bodyPr/>
                    <a:lstStyle/>
                    <a:p>
                      <a:r>
                        <a:rPr lang="en-US" dirty="0"/>
                        <a:t>N/A</a:t>
                      </a:r>
                    </a:p>
                  </a:txBody>
                  <a:tcPr/>
                </a:tc>
                <a:tc>
                  <a:txBody>
                    <a:bodyPr/>
                    <a:lstStyle/>
                    <a:p>
                      <a:r>
                        <a:rPr lang="en-US" dirty="0"/>
                        <a:t>N/A</a:t>
                      </a:r>
                    </a:p>
                  </a:txBody>
                  <a:tcPr/>
                </a:tc>
                <a:tc>
                  <a:txBody>
                    <a:bodyPr/>
                    <a:lstStyle/>
                    <a:p>
                      <a:r>
                        <a:rPr lang="en-US" dirty="0"/>
                        <a:t>N/A</a:t>
                      </a:r>
                    </a:p>
                  </a:txBody>
                  <a:tcPr/>
                </a:tc>
                <a:tc>
                  <a:txBody>
                    <a:bodyPr/>
                    <a:lstStyle/>
                    <a:p>
                      <a:r>
                        <a:rPr lang="en-US" dirty="0"/>
                        <a:t>N/A</a:t>
                      </a:r>
                    </a:p>
                  </a:txBody>
                  <a:tcPr/>
                </a:tc>
                <a:tc>
                  <a:txBody>
                    <a:bodyPr/>
                    <a:lstStyle/>
                    <a:p>
                      <a:r>
                        <a:rPr lang="en-US" dirty="0"/>
                        <a:t>N/A</a:t>
                      </a:r>
                    </a:p>
                  </a:txBody>
                  <a:tcPr/>
                </a:tc>
                <a:tc>
                  <a:txBody>
                    <a:bodyPr/>
                    <a:lstStyle/>
                    <a:p>
                      <a:r>
                        <a:rPr lang="en-US" dirty="0"/>
                        <a:t>N/A</a:t>
                      </a:r>
                    </a:p>
                  </a:txBody>
                  <a:tcPr/>
                </a:tc>
                <a:tc>
                  <a:txBody>
                    <a:bodyPr/>
                    <a:lstStyle/>
                    <a:p>
                      <a:r>
                        <a:rPr lang="en-US" dirty="0"/>
                        <a:t>N/A</a:t>
                      </a:r>
                    </a:p>
                  </a:txBody>
                  <a:tcPr/>
                </a:tc>
                <a:tc>
                  <a:txBody>
                    <a:bodyPr/>
                    <a:lstStyle/>
                    <a:p>
                      <a:r>
                        <a:rPr lang="en-US" dirty="0"/>
                        <a:t>N/A</a:t>
                      </a:r>
                    </a:p>
                  </a:txBody>
                  <a:tcPr/>
                </a:tc>
                <a:tc>
                  <a:txBody>
                    <a:bodyPr/>
                    <a:lstStyle/>
                    <a:p>
                      <a:r>
                        <a:rPr lang="en-US" dirty="0"/>
                        <a:t>N/A</a:t>
                      </a:r>
                    </a:p>
                  </a:txBody>
                  <a:tcPr/>
                </a:tc>
                <a:extLst>
                  <a:ext uri="{0D108BD9-81ED-4DB2-BD59-A6C34878D82A}">
                    <a16:rowId xmlns:a16="http://schemas.microsoft.com/office/drawing/2014/main" val="2556937655"/>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42690388"/>
                  </a:ext>
                </a:extLst>
              </a:tr>
              <a:tr h="370840">
                <a:tc>
                  <a:txBody>
                    <a:bodyPr/>
                    <a:lstStyle/>
                    <a:p>
                      <a:r>
                        <a:rPr lang="en-US" b="1" dirty="0"/>
                        <a:t>TREES</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N/A</a:t>
                      </a:r>
                    </a:p>
                  </a:txBody>
                  <a:tcPr/>
                </a:tc>
                <a:tc>
                  <a:txBody>
                    <a:bodyPr/>
                    <a:lstStyle/>
                    <a:p>
                      <a:r>
                        <a:rPr lang="en-US" dirty="0"/>
                        <a:t>N/A</a:t>
                      </a:r>
                    </a:p>
                  </a:txBody>
                  <a:tcPr/>
                </a:tc>
                <a:tc>
                  <a:txBody>
                    <a:bodyPr/>
                    <a:lstStyle/>
                    <a:p>
                      <a:r>
                        <a:rPr lang="en-US" dirty="0"/>
                        <a:t>N/A</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412398473"/>
                  </a:ext>
                </a:extLst>
              </a:tr>
            </a:tbl>
          </a:graphicData>
        </a:graphic>
      </p:graphicFrame>
      <p:sp>
        <p:nvSpPr>
          <p:cNvPr id="9" name="Content Placeholder 2">
            <a:extLst>
              <a:ext uri="{FF2B5EF4-FFF2-40B4-BE49-F238E27FC236}">
                <a16:creationId xmlns:a16="http://schemas.microsoft.com/office/drawing/2014/main" id="{A5128640-AB3D-119A-E912-1C8346F23AA8}"/>
              </a:ext>
            </a:extLst>
          </p:cNvPr>
          <p:cNvSpPr txBox="1">
            <a:spLocks/>
          </p:cNvSpPr>
          <p:nvPr/>
        </p:nvSpPr>
        <p:spPr>
          <a:xfrm>
            <a:off x="14577926" y="4914899"/>
            <a:ext cx="3284113" cy="4274821"/>
          </a:xfrm>
          <a:prstGeom prst="rect">
            <a:avLst/>
          </a:prstGeom>
        </p:spPr>
        <p:txBody>
          <a:bodyPr>
            <a:normAutofit fontScale="62500" lnSpcReduction="2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Clr>
                <a:srgbClr val="1A3B29"/>
              </a:buClr>
              <a:buNone/>
            </a:pPr>
            <a:r>
              <a:rPr lang="en-US" sz="2800" b="1" dirty="0">
                <a:solidFill>
                  <a:schemeClr val="tx1"/>
                </a:solidFill>
              </a:rPr>
              <a:t>ADDITIONAL MITIGATION REQUIREMENTS</a:t>
            </a:r>
            <a:endParaRPr lang="en-US" sz="2600" b="1" dirty="0">
              <a:solidFill>
                <a:schemeClr val="tx1"/>
              </a:solidFill>
            </a:endParaRPr>
          </a:p>
          <a:p>
            <a:pPr marL="560070" indent="-514350">
              <a:buClr>
                <a:srgbClr val="1A3B29"/>
              </a:buClr>
              <a:buFont typeface="+mj-lt"/>
              <a:buAutoNum type="arabicPeriod"/>
            </a:pPr>
            <a:r>
              <a:rPr lang="en-US" sz="2800" dirty="0">
                <a:solidFill>
                  <a:schemeClr val="tx1"/>
                </a:solidFill>
              </a:rPr>
              <a:t>Applicant must demonstrate legal right to implement the mitigation property (i.e., owns property or has easement)</a:t>
            </a:r>
          </a:p>
          <a:p>
            <a:pPr marL="560070" indent="-514350">
              <a:buClr>
                <a:srgbClr val="1A3B29"/>
              </a:buClr>
              <a:buFont typeface="+mj-lt"/>
              <a:buAutoNum type="arabicPeriod"/>
            </a:pPr>
            <a:r>
              <a:rPr lang="en-US" sz="2800" dirty="0">
                <a:solidFill>
                  <a:schemeClr val="tx1"/>
                </a:solidFill>
              </a:rPr>
              <a:t>Demonstrate financial assurance are in place for long-term maintenance and monitoring</a:t>
            </a:r>
          </a:p>
          <a:p>
            <a:pPr marL="560070" indent="-514350">
              <a:buClr>
                <a:srgbClr val="1A3B29"/>
              </a:buClr>
              <a:buFont typeface="+mj-lt"/>
              <a:buAutoNum type="arabicPeriod"/>
            </a:pPr>
            <a:r>
              <a:rPr lang="en-US" sz="2800" dirty="0">
                <a:solidFill>
                  <a:schemeClr val="tx1"/>
                </a:solidFill>
              </a:rPr>
              <a:t>Develop a management plan identified:</a:t>
            </a:r>
          </a:p>
          <a:p>
            <a:pPr marL="914400" lvl="1" indent="-182563">
              <a:buClr>
                <a:srgbClr val="1A3B29"/>
              </a:buClr>
            </a:pPr>
            <a:r>
              <a:rPr lang="en-US" sz="2600" dirty="0">
                <a:solidFill>
                  <a:schemeClr val="tx1"/>
                </a:solidFill>
              </a:rPr>
              <a:t>Site manager</a:t>
            </a:r>
          </a:p>
          <a:p>
            <a:pPr marL="914400" lvl="1" indent="-182563">
              <a:buClr>
                <a:srgbClr val="1A3B29"/>
              </a:buClr>
            </a:pPr>
            <a:r>
              <a:rPr lang="en-US" sz="2600" dirty="0">
                <a:solidFill>
                  <a:schemeClr val="tx1"/>
                </a:solidFill>
              </a:rPr>
              <a:t>Activities allowed on site</a:t>
            </a:r>
          </a:p>
          <a:p>
            <a:pPr marL="914400" lvl="1" indent="-182563">
              <a:buClr>
                <a:srgbClr val="1A3B29"/>
              </a:buClr>
            </a:pPr>
            <a:r>
              <a:rPr lang="en-US" sz="2600" dirty="0">
                <a:solidFill>
                  <a:schemeClr val="tx1"/>
                </a:solidFill>
              </a:rPr>
              <a:t>Posting of signs</a:t>
            </a:r>
            <a:endParaRPr lang="en-US" sz="2800" dirty="0">
              <a:solidFill>
                <a:schemeClr val="tx1"/>
              </a:solidFill>
            </a:endParaRPr>
          </a:p>
          <a:p>
            <a:pPr marL="560070" indent="-514350">
              <a:buFont typeface="+mj-lt"/>
              <a:buAutoNum type="arabicPeriod"/>
            </a:pPr>
            <a:endParaRPr lang="en-US" sz="2800" dirty="0">
              <a:solidFill>
                <a:schemeClr val="tx1"/>
              </a:solidFill>
            </a:endParaRPr>
          </a:p>
        </p:txBody>
      </p:sp>
      <p:grpSp>
        <p:nvGrpSpPr>
          <p:cNvPr id="18" name="Group 9">
            <a:extLst>
              <a:ext uri="{FF2B5EF4-FFF2-40B4-BE49-F238E27FC236}">
                <a16:creationId xmlns:a16="http://schemas.microsoft.com/office/drawing/2014/main" id="{7653159C-6E70-BD6F-DAA6-2A992DEB847C}"/>
              </a:ext>
            </a:extLst>
          </p:cNvPr>
          <p:cNvGrpSpPr/>
          <p:nvPr/>
        </p:nvGrpSpPr>
        <p:grpSpPr>
          <a:xfrm>
            <a:off x="15859155" y="0"/>
            <a:ext cx="1562612" cy="1673225"/>
            <a:chOff x="0" y="0"/>
            <a:chExt cx="2083482" cy="2230967"/>
          </a:xfrm>
        </p:grpSpPr>
        <p:grpSp>
          <p:nvGrpSpPr>
            <p:cNvPr id="19" name="Group 10">
              <a:extLst>
                <a:ext uri="{FF2B5EF4-FFF2-40B4-BE49-F238E27FC236}">
                  <a16:creationId xmlns:a16="http://schemas.microsoft.com/office/drawing/2014/main" id="{AD275566-BB5F-37AD-2AE6-383CE849B7A3}"/>
                </a:ext>
              </a:extLst>
            </p:cNvPr>
            <p:cNvGrpSpPr/>
            <p:nvPr/>
          </p:nvGrpSpPr>
          <p:grpSpPr>
            <a:xfrm>
              <a:off x="75599" y="0"/>
              <a:ext cx="1932284" cy="2230967"/>
              <a:chOff x="0" y="0"/>
              <a:chExt cx="703982" cy="812800"/>
            </a:xfrm>
          </p:grpSpPr>
          <p:sp>
            <p:nvSpPr>
              <p:cNvPr id="21" name="Freeform 11">
                <a:extLst>
                  <a:ext uri="{FF2B5EF4-FFF2-40B4-BE49-F238E27FC236}">
                    <a16:creationId xmlns:a16="http://schemas.microsoft.com/office/drawing/2014/main" id="{4915CF62-6506-E325-527F-956349CD4F03}"/>
                  </a:ext>
                </a:extLst>
              </p:cNvPr>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393C2F"/>
              </a:solidFill>
            </p:spPr>
            <p:txBody>
              <a:bodyPr/>
              <a:lstStyle/>
              <a:p>
                <a:endParaRPr lang="en-US"/>
              </a:p>
            </p:txBody>
          </p:sp>
          <p:sp>
            <p:nvSpPr>
              <p:cNvPr id="22" name="TextBox 12">
                <a:extLst>
                  <a:ext uri="{FF2B5EF4-FFF2-40B4-BE49-F238E27FC236}">
                    <a16:creationId xmlns:a16="http://schemas.microsoft.com/office/drawing/2014/main" id="{F217770C-BDF7-5994-58FF-BB6C258EC078}"/>
                  </a:ext>
                </a:extLst>
              </p:cNvPr>
              <p:cNvSpPr txBox="1"/>
              <p:nvPr/>
            </p:nvSpPr>
            <p:spPr>
              <a:xfrm>
                <a:off x="0" y="-47625"/>
                <a:ext cx="703982" cy="733425"/>
              </a:xfrm>
              <a:prstGeom prst="rect">
                <a:avLst/>
              </a:prstGeom>
            </p:spPr>
            <p:txBody>
              <a:bodyPr lIns="50800" tIns="50800" rIns="50800" bIns="50800" rtlCol="0" anchor="ctr"/>
              <a:lstStyle/>
              <a:p>
                <a:pPr algn="ctr">
                  <a:lnSpc>
                    <a:spcPts val="2659"/>
                  </a:lnSpc>
                </a:pPr>
                <a:endParaRPr/>
              </a:p>
            </p:txBody>
          </p:sp>
        </p:grpSp>
        <p:sp>
          <p:nvSpPr>
            <p:cNvPr id="20" name="TextBox 13">
              <a:extLst>
                <a:ext uri="{FF2B5EF4-FFF2-40B4-BE49-F238E27FC236}">
                  <a16:creationId xmlns:a16="http://schemas.microsoft.com/office/drawing/2014/main" id="{1B0E98EE-A0C3-16CB-3F2A-E7157312A6A0}"/>
                </a:ext>
              </a:extLst>
            </p:cNvPr>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b="1" dirty="0">
                  <a:solidFill>
                    <a:srgbClr val="F6F6E9"/>
                  </a:solidFill>
                  <a:latin typeface="Open Sans Bold"/>
                  <a:ea typeface="Open Sans Bold"/>
                  <a:cs typeface="Open Sans Bold"/>
                  <a:sym typeface="Open Sans Bold"/>
                </a:rPr>
                <a:t>15</a:t>
              </a:r>
            </a:p>
          </p:txBody>
        </p:sp>
      </p:grpSp>
    </p:spTree>
    <p:extLst>
      <p:ext uri="{BB962C8B-B14F-4D97-AF65-F5344CB8AC3E}">
        <p14:creationId xmlns:p14="http://schemas.microsoft.com/office/powerpoint/2010/main" val="1632711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5800" y="1977645"/>
            <a:ext cx="6096000" cy="997709"/>
          </a:xfrm>
          <a:prstGeom prst="rect">
            <a:avLst/>
          </a:prstGeom>
        </p:spPr>
        <p:txBody>
          <a:bodyPr vert="horz" wrap="square" lIns="0" tIns="12700" rIns="0" bIns="0" rtlCol="0">
            <a:spAutoFit/>
          </a:bodyPr>
          <a:lstStyle/>
          <a:p>
            <a:pPr marL="12700">
              <a:lnSpc>
                <a:spcPct val="100000"/>
              </a:lnSpc>
              <a:spcBef>
                <a:spcPts val="100"/>
              </a:spcBef>
            </a:pPr>
            <a:r>
              <a:rPr lang="en-US" sz="6400" b="1" cap="small" spc="385" dirty="0">
                <a:solidFill>
                  <a:srgbClr val="1A3B29"/>
                </a:solidFill>
                <a:effectLst>
                  <a:outerShdw blurRad="50800" dist="38100" dir="2700000" algn="tl" rotWithShape="0">
                    <a:prstClr val="black">
                      <a:alpha val="40000"/>
                    </a:prstClr>
                  </a:outerShdw>
                </a:effectLst>
                <a:latin typeface="Century Gothic"/>
                <a:cs typeface="Century Gothic"/>
              </a:rPr>
              <a:t>DUPLEX</a:t>
            </a:r>
            <a:endParaRPr sz="6400" cap="small" dirty="0">
              <a:effectLst>
                <a:outerShdw blurRad="50800" dist="38100" dir="2700000" algn="tl" rotWithShape="0">
                  <a:prstClr val="black">
                    <a:alpha val="40000"/>
                  </a:prstClr>
                </a:outerShdw>
              </a:effectLst>
              <a:latin typeface="Century Gothic"/>
              <a:cs typeface="Century Gothic"/>
            </a:endParaRPr>
          </a:p>
        </p:txBody>
      </p:sp>
      <p:pic>
        <p:nvPicPr>
          <p:cNvPr id="14" name="object 14"/>
          <p:cNvPicPr/>
          <p:nvPr/>
        </p:nvPicPr>
        <p:blipFill>
          <a:blip r:embed="rId3" cstate="print"/>
          <a:stretch>
            <a:fillRect/>
          </a:stretch>
        </p:blipFill>
        <p:spPr>
          <a:xfrm>
            <a:off x="1009651" y="266700"/>
            <a:ext cx="1504949" cy="1504949"/>
          </a:xfrm>
          <a:prstGeom prst="rect">
            <a:avLst/>
          </a:prstGeom>
        </p:spPr>
      </p:pic>
      <p:sp>
        <p:nvSpPr>
          <p:cNvPr id="16" name="object 9">
            <a:extLst>
              <a:ext uri="{FF2B5EF4-FFF2-40B4-BE49-F238E27FC236}">
                <a16:creationId xmlns:a16="http://schemas.microsoft.com/office/drawing/2014/main" id="{AE5FED63-A91E-4297-A71D-3559475AA87B}"/>
              </a:ext>
            </a:extLst>
          </p:cNvPr>
          <p:cNvSpPr txBox="1"/>
          <p:nvPr/>
        </p:nvSpPr>
        <p:spPr>
          <a:xfrm>
            <a:off x="1115803" y="9532076"/>
            <a:ext cx="2162810" cy="291747"/>
          </a:xfrm>
          <a:prstGeom prst="rect">
            <a:avLst/>
          </a:prstGeom>
        </p:spPr>
        <p:txBody>
          <a:bodyPr vert="horz" wrap="square" lIns="0" tIns="45085" rIns="0" bIns="0" rtlCol="0">
            <a:spAutoFit/>
          </a:bodyPr>
          <a:lstStyle/>
          <a:p>
            <a:pPr marL="12700">
              <a:lnSpc>
                <a:spcPct val="100000"/>
              </a:lnSpc>
              <a:spcBef>
                <a:spcPts val="254"/>
              </a:spcBef>
            </a:pPr>
            <a:r>
              <a:rPr lang="en-US" sz="1600" dirty="0">
                <a:solidFill>
                  <a:srgbClr val="1A3B29"/>
                </a:solidFill>
                <a:effectLst>
                  <a:outerShdw blurRad="50800" dist="38100" dir="2700000" algn="tl" rotWithShape="0">
                    <a:prstClr val="black">
                      <a:alpha val="40000"/>
                    </a:prstClr>
                  </a:outerShdw>
                </a:effectLst>
                <a:latin typeface="Verdana"/>
                <a:cs typeface="Verdana"/>
              </a:rPr>
              <a:t>October 28, 2024</a:t>
            </a:r>
            <a:endParaRPr sz="1600" dirty="0">
              <a:solidFill>
                <a:srgbClr val="1A3B29"/>
              </a:solidFill>
              <a:effectLst>
                <a:outerShdw blurRad="50800" dist="38100" dir="2700000" algn="tl" rotWithShape="0">
                  <a:prstClr val="black">
                    <a:alpha val="40000"/>
                  </a:prstClr>
                </a:outerShdw>
              </a:effectLst>
              <a:latin typeface="Verdana"/>
              <a:cs typeface="Verdana"/>
            </a:endParaRPr>
          </a:p>
        </p:txBody>
      </p:sp>
      <p:sp>
        <p:nvSpPr>
          <p:cNvPr id="7" name="Content Placeholder 2">
            <a:extLst>
              <a:ext uri="{FF2B5EF4-FFF2-40B4-BE49-F238E27FC236}">
                <a16:creationId xmlns:a16="http://schemas.microsoft.com/office/drawing/2014/main" id="{425EF4D5-15D4-4CDC-8EFA-CA4D88635B01}"/>
              </a:ext>
            </a:extLst>
          </p:cNvPr>
          <p:cNvSpPr txBox="1">
            <a:spLocks/>
          </p:cNvSpPr>
          <p:nvPr/>
        </p:nvSpPr>
        <p:spPr>
          <a:xfrm>
            <a:off x="381000" y="3390900"/>
            <a:ext cx="9837313" cy="6141176"/>
          </a:xfrm>
          <a:prstGeom prst="rect">
            <a:avLst/>
          </a:prstGeom>
        </p:spPr>
        <p:txBody>
          <a:bodyPr>
            <a:normAutofit fontScale="92500" lnSpcReduction="1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560070" indent="-514350">
              <a:buClr>
                <a:srgbClr val="1A3B29"/>
              </a:buClr>
              <a:buFont typeface="+mj-lt"/>
              <a:buAutoNum type="arabicPeriod"/>
            </a:pPr>
            <a:r>
              <a:rPr lang="en-US" sz="2800" dirty="0">
                <a:solidFill>
                  <a:schemeClr val="tx1"/>
                </a:solidFill>
              </a:rPr>
              <a:t>New duplex on undeveloped land in Jeffers </a:t>
            </a:r>
            <a:br>
              <a:rPr lang="en-US" sz="2800" dirty="0">
                <a:solidFill>
                  <a:schemeClr val="tx1"/>
                </a:solidFill>
              </a:rPr>
            </a:br>
            <a:r>
              <a:rPr lang="en-US" sz="2800" dirty="0">
                <a:solidFill>
                  <a:schemeClr val="tx1"/>
                </a:solidFill>
              </a:rPr>
              <a:t>Garden</a:t>
            </a:r>
          </a:p>
          <a:p>
            <a:pPr marL="560070" indent="-514350">
              <a:buClr>
                <a:srgbClr val="1A3B29"/>
              </a:buClr>
              <a:buFont typeface="+mj-lt"/>
              <a:buAutoNum type="arabicPeriod"/>
            </a:pPr>
            <a:r>
              <a:rPr lang="en-US" sz="2800" dirty="0">
                <a:solidFill>
                  <a:schemeClr val="tx1"/>
                </a:solidFill>
              </a:rPr>
              <a:t>Lot size: 15,050 SF</a:t>
            </a:r>
          </a:p>
          <a:p>
            <a:pPr marL="560070" indent="-514350">
              <a:buClr>
                <a:srgbClr val="1A3B29"/>
              </a:buClr>
              <a:buFont typeface="+mj-lt"/>
              <a:buAutoNum type="arabicPeriod"/>
            </a:pPr>
            <a:r>
              <a:rPr lang="en-US" sz="2800" dirty="0">
                <a:solidFill>
                  <a:schemeClr val="tx1"/>
                </a:solidFill>
              </a:rPr>
              <a:t>Proposed footprint: </a:t>
            </a:r>
          </a:p>
          <a:p>
            <a:pPr marL="804863" lvl="1" indent="-231775">
              <a:buClr>
                <a:srgbClr val="1A3B29"/>
              </a:buClr>
            </a:pPr>
            <a:r>
              <a:rPr lang="en-US" sz="2600" dirty="0">
                <a:solidFill>
                  <a:schemeClr val="tx1"/>
                </a:solidFill>
              </a:rPr>
              <a:t>2,240 SF duplex footprint</a:t>
            </a:r>
          </a:p>
          <a:p>
            <a:pPr marL="804863" lvl="1" indent="-231775">
              <a:buClr>
                <a:srgbClr val="1A3B29"/>
              </a:buClr>
            </a:pPr>
            <a:r>
              <a:rPr lang="en-US" sz="2600" dirty="0">
                <a:solidFill>
                  <a:schemeClr val="tx1"/>
                </a:solidFill>
              </a:rPr>
              <a:t>70.4 SF back stairs</a:t>
            </a:r>
          </a:p>
          <a:p>
            <a:pPr marL="804863" lvl="1" indent="-231775">
              <a:buClr>
                <a:srgbClr val="1A3B29"/>
              </a:buClr>
            </a:pPr>
            <a:r>
              <a:rPr lang="en-US" sz="2600" dirty="0">
                <a:solidFill>
                  <a:schemeClr val="tx1"/>
                </a:solidFill>
              </a:rPr>
              <a:t>70.4 SF front porch</a:t>
            </a:r>
          </a:p>
          <a:p>
            <a:pPr marL="560070" indent="-514350">
              <a:buClr>
                <a:srgbClr val="1A3B29"/>
              </a:buClr>
              <a:buFont typeface="+mj-lt"/>
              <a:buAutoNum type="arabicPeriod"/>
            </a:pPr>
            <a:r>
              <a:rPr lang="en-US" sz="2800" dirty="0">
                <a:solidFill>
                  <a:schemeClr val="tx1"/>
                </a:solidFill>
              </a:rPr>
              <a:t>New impervious area: </a:t>
            </a:r>
          </a:p>
          <a:p>
            <a:pPr marL="804863" lvl="1" indent="-231775">
              <a:buClr>
                <a:srgbClr val="1A3B29"/>
              </a:buClr>
            </a:pPr>
            <a:r>
              <a:rPr lang="en-US" sz="2600" dirty="0">
                <a:solidFill>
                  <a:schemeClr val="tx1"/>
                </a:solidFill>
              </a:rPr>
              <a:t>1,595.3 SF – Crimson Lane extension</a:t>
            </a:r>
          </a:p>
          <a:p>
            <a:pPr marL="804863" lvl="1" indent="-231775">
              <a:buClr>
                <a:srgbClr val="1A3B29"/>
              </a:buClr>
            </a:pPr>
            <a:r>
              <a:rPr lang="en-US" sz="2600" dirty="0">
                <a:solidFill>
                  <a:schemeClr val="tx1"/>
                </a:solidFill>
              </a:rPr>
              <a:t>684 SF – parking area</a:t>
            </a:r>
          </a:p>
          <a:p>
            <a:pPr marL="560070" indent="-514350">
              <a:buClr>
                <a:srgbClr val="1A3B29"/>
              </a:buClr>
              <a:buFont typeface="+mj-lt"/>
              <a:buAutoNum type="arabicPeriod"/>
            </a:pPr>
            <a:r>
              <a:rPr lang="en-US" sz="2800" dirty="0">
                <a:solidFill>
                  <a:schemeClr val="tx1"/>
                </a:solidFill>
              </a:rPr>
              <a:t>Trees Removed: 0</a:t>
            </a:r>
          </a:p>
          <a:p>
            <a:pPr marL="560070" indent="-514350">
              <a:buClr>
                <a:srgbClr val="1A3B29"/>
              </a:buClr>
              <a:buFont typeface="+mj-lt"/>
              <a:buAutoNum type="arabicPeriod"/>
            </a:pPr>
            <a:r>
              <a:rPr lang="en-US" sz="2800" dirty="0">
                <a:solidFill>
                  <a:schemeClr val="tx1"/>
                </a:solidFill>
              </a:rPr>
              <a:t>Site Elevation: 6.2’</a:t>
            </a:r>
          </a:p>
          <a:p>
            <a:pPr marL="560070" indent="-514350">
              <a:buClr>
                <a:srgbClr val="1A3B29"/>
              </a:buClr>
              <a:buFont typeface="+mj-lt"/>
              <a:buAutoNum type="arabicPeriod"/>
            </a:pPr>
            <a:r>
              <a:rPr lang="en-US" sz="2800" dirty="0">
                <a:solidFill>
                  <a:schemeClr val="tx1"/>
                </a:solidFill>
              </a:rPr>
              <a:t>BFE: 12.0’</a:t>
            </a:r>
          </a:p>
          <a:p>
            <a:pPr marL="560070" indent="-514350">
              <a:buClr>
                <a:srgbClr val="1A3B29"/>
              </a:buClr>
              <a:buFont typeface="+mj-lt"/>
              <a:buAutoNum type="arabicPeriod"/>
            </a:pPr>
            <a:r>
              <a:rPr lang="en-US" sz="2800" dirty="0">
                <a:solidFill>
                  <a:schemeClr val="tx1"/>
                </a:solidFill>
              </a:rPr>
              <a:t>Special Flood Hazard Area: AE-100 Year Flood</a:t>
            </a:r>
          </a:p>
          <a:p>
            <a:pPr marL="560070" indent="-514350">
              <a:buClr>
                <a:srgbClr val="1A3B29"/>
              </a:buClr>
              <a:buFont typeface="+mj-lt"/>
              <a:buAutoNum type="arabicPeriod"/>
            </a:pPr>
            <a:endParaRPr lang="en-US" sz="2800" dirty="0">
              <a:solidFill>
                <a:schemeClr val="tx1"/>
              </a:solidFill>
            </a:endParaRPr>
          </a:p>
          <a:p>
            <a:pPr marL="560070" indent="-514350">
              <a:buFont typeface="+mj-lt"/>
              <a:buAutoNum type="arabicPeriod"/>
            </a:pPr>
            <a:endParaRPr lang="en-US" sz="2800" dirty="0">
              <a:solidFill>
                <a:schemeClr val="tx1"/>
              </a:solidFill>
            </a:endParaRPr>
          </a:p>
        </p:txBody>
      </p:sp>
      <p:pic>
        <p:nvPicPr>
          <p:cNvPr id="4" name="Picture 3">
            <a:extLst>
              <a:ext uri="{FF2B5EF4-FFF2-40B4-BE49-F238E27FC236}">
                <a16:creationId xmlns:a16="http://schemas.microsoft.com/office/drawing/2014/main" id="{E45D300A-8A07-DF8C-BF8C-2696C93E0A6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541597" y="588938"/>
            <a:ext cx="10221337" cy="6187461"/>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descr="Map&#10;&#10;Description automatically generated">
            <a:extLst>
              <a:ext uri="{FF2B5EF4-FFF2-40B4-BE49-F238E27FC236}">
                <a16:creationId xmlns:a16="http://schemas.microsoft.com/office/drawing/2014/main" id="{ACCB31FA-85C5-5829-895D-F5B213DFA3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5200" y="6122785"/>
            <a:ext cx="6941636" cy="4143175"/>
          </a:xfrm>
          <a:prstGeom prst="rect">
            <a:avLst/>
          </a:prstGeom>
          <a:ln>
            <a:noFill/>
          </a:ln>
          <a:effectLst>
            <a:outerShdw blurRad="292100" dist="139700" dir="2700000" algn="tl" rotWithShape="0">
              <a:srgbClr val="333333">
                <a:alpha val="65000"/>
              </a:srgbClr>
            </a:outerShdw>
          </a:effectLst>
        </p:spPr>
      </p:pic>
      <p:grpSp>
        <p:nvGrpSpPr>
          <p:cNvPr id="3" name="Group 9">
            <a:extLst>
              <a:ext uri="{FF2B5EF4-FFF2-40B4-BE49-F238E27FC236}">
                <a16:creationId xmlns:a16="http://schemas.microsoft.com/office/drawing/2014/main" id="{6933ED0C-2EF5-3D46-A831-7DAEE7CD3174}"/>
              </a:ext>
            </a:extLst>
          </p:cNvPr>
          <p:cNvGrpSpPr/>
          <p:nvPr/>
        </p:nvGrpSpPr>
        <p:grpSpPr>
          <a:xfrm>
            <a:off x="15859155" y="0"/>
            <a:ext cx="1562612" cy="1673225"/>
            <a:chOff x="0" y="0"/>
            <a:chExt cx="2083482" cy="2230967"/>
          </a:xfrm>
        </p:grpSpPr>
        <p:grpSp>
          <p:nvGrpSpPr>
            <p:cNvPr id="5" name="Group 10">
              <a:extLst>
                <a:ext uri="{FF2B5EF4-FFF2-40B4-BE49-F238E27FC236}">
                  <a16:creationId xmlns:a16="http://schemas.microsoft.com/office/drawing/2014/main" id="{502BAB11-4FB8-34FA-9CCE-5ED65E8874CC}"/>
                </a:ext>
              </a:extLst>
            </p:cNvPr>
            <p:cNvGrpSpPr/>
            <p:nvPr/>
          </p:nvGrpSpPr>
          <p:grpSpPr>
            <a:xfrm>
              <a:off x="75599" y="0"/>
              <a:ext cx="1932284" cy="2230967"/>
              <a:chOff x="0" y="0"/>
              <a:chExt cx="703982" cy="812800"/>
            </a:xfrm>
          </p:grpSpPr>
          <p:sp>
            <p:nvSpPr>
              <p:cNvPr id="9" name="Freeform 11">
                <a:extLst>
                  <a:ext uri="{FF2B5EF4-FFF2-40B4-BE49-F238E27FC236}">
                    <a16:creationId xmlns:a16="http://schemas.microsoft.com/office/drawing/2014/main" id="{EDD91093-8A54-5021-71E2-B4AF0A449A48}"/>
                  </a:ext>
                </a:extLst>
              </p:cNvPr>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393C2F"/>
              </a:solidFill>
            </p:spPr>
            <p:txBody>
              <a:bodyPr/>
              <a:lstStyle/>
              <a:p>
                <a:endParaRPr lang="en-US"/>
              </a:p>
            </p:txBody>
          </p:sp>
          <p:sp>
            <p:nvSpPr>
              <p:cNvPr id="10" name="TextBox 12">
                <a:extLst>
                  <a:ext uri="{FF2B5EF4-FFF2-40B4-BE49-F238E27FC236}">
                    <a16:creationId xmlns:a16="http://schemas.microsoft.com/office/drawing/2014/main" id="{7AF9351F-6DFC-C802-7895-77C5223C0999}"/>
                  </a:ext>
                </a:extLst>
              </p:cNvPr>
              <p:cNvSpPr txBox="1"/>
              <p:nvPr/>
            </p:nvSpPr>
            <p:spPr>
              <a:xfrm>
                <a:off x="0" y="-47625"/>
                <a:ext cx="703982" cy="733425"/>
              </a:xfrm>
              <a:prstGeom prst="rect">
                <a:avLst/>
              </a:prstGeom>
            </p:spPr>
            <p:txBody>
              <a:bodyPr lIns="50800" tIns="50800" rIns="50800" bIns="50800" rtlCol="0" anchor="ctr"/>
              <a:lstStyle/>
              <a:p>
                <a:pPr algn="ctr">
                  <a:lnSpc>
                    <a:spcPts val="2659"/>
                  </a:lnSpc>
                </a:pPr>
                <a:endParaRPr/>
              </a:p>
            </p:txBody>
          </p:sp>
        </p:grpSp>
        <p:sp>
          <p:nvSpPr>
            <p:cNvPr id="8" name="TextBox 13">
              <a:extLst>
                <a:ext uri="{FF2B5EF4-FFF2-40B4-BE49-F238E27FC236}">
                  <a16:creationId xmlns:a16="http://schemas.microsoft.com/office/drawing/2014/main" id="{E0ADDDBB-B4FF-C030-1133-D4E1527C577A}"/>
                </a:ext>
              </a:extLst>
            </p:cNvPr>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b="1" dirty="0">
                  <a:solidFill>
                    <a:srgbClr val="F6F6E9"/>
                  </a:solidFill>
                  <a:latin typeface="Open Sans Bold"/>
                  <a:ea typeface="Open Sans Bold"/>
                  <a:cs typeface="Open Sans Bold"/>
                  <a:sym typeface="Open Sans Bold"/>
                </a:rPr>
                <a:t>16</a:t>
              </a:r>
            </a:p>
          </p:txBody>
        </p:sp>
      </p:grpSp>
    </p:spTree>
    <p:extLst>
      <p:ext uri="{BB962C8B-B14F-4D97-AF65-F5344CB8AC3E}">
        <p14:creationId xmlns:p14="http://schemas.microsoft.com/office/powerpoint/2010/main" val="2513547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ject 14"/>
          <p:cNvPicPr/>
          <p:nvPr/>
        </p:nvPicPr>
        <p:blipFill>
          <a:blip r:embed="rId3" cstate="print"/>
          <a:stretch>
            <a:fillRect/>
          </a:stretch>
        </p:blipFill>
        <p:spPr>
          <a:xfrm>
            <a:off x="1009651" y="266700"/>
            <a:ext cx="1504949" cy="1504949"/>
          </a:xfrm>
          <a:prstGeom prst="rect">
            <a:avLst/>
          </a:prstGeom>
        </p:spPr>
      </p:pic>
      <p:sp>
        <p:nvSpPr>
          <p:cNvPr id="16" name="object 9">
            <a:extLst>
              <a:ext uri="{FF2B5EF4-FFF2-40B4-BE49-F238E27FC236}">
                <a16:creationId xmlns:a16="http://schemas.microsoft.com/office/drawing/2014/main" id="{AE5FED63-A91E-4297-A71D-3559475AA87B}"/>
              </a:ext>
            </a:extLst>
          </p:cNvPr>
          <p:cNvSpPr txBox="1"/>
          <p:nvPr/>
        </p:nvSpPr>
        <p:spPr>
          <a:xfrm>
            <a:off x="1115803" y="9532076"/>
            <a:ext cx="2162810" cy="291747"/>
          </a:xfrm>
          <a:prstGeom prst="rect">
            <a:avLst/>
          </a:prstGeom>
        </p:spPr>
        <p:txBody>
          <a:bodyPr vert="horz" wrap="square" lIns="0" tIns="45085" rIns="0" bIns="0" rtlCol="0">
            <a:spAutoFit/>
          </a:bodyPr>
          <a:lstStyle/>
          <a:p>
            <a:pPr marL="12700">
              <a:lnSpc>
                <a:spcPct val="100000"/>
              </a:lnSpc>
              <a:spcBef>
                <a:spcPts val="254"/>
              </a:spcBef>
            </a:pPr>
            <a:r>
              <a:rPr lang="en-US" sz="1600" dirty="0">
                <a:solidFill>
                  <a:srgbClr val="1A3B29"/>
                </a:solidFill>
                <a:effectLst>
                  <a:outerShdw blurRad="50800" dist="38100" dir="2700000" algn="tl" rotWithShape="0">
                    <a:prstClr val="black">
                      <a:alpha val="40000"/>
                    </a:prstClr>
                  </a:outerShdw>
                </a:effectLst>
                <a:latin typeface="Verdana"/>
                <a:cs typeface="Verdana"/>
              </a:rPr>
              <a:t>October 28, 2024</a:t>
            </a:r>
            <a:endParaRPr sz="1600" dirty="0">
              <a:solidFill>
                <a:srgbClr val="1A3B29"/>
              </a:solidFill>
              <a:effectLst>
                <a:outerShdw blurRad="50800" dist="38100" dir="2700000" algn="tl" rotWithShape="0">
                  <a:prstClr val="black">
                    <a:alpha val="40000"/>
                  </a:prstClr>
                </a:outerShdw>
              </a:effectLst>
              <a:latin typeface="Verdana"/>
              <a:cs typeface="Verdana"/>
            </a:endParaRPr>
          </a:p>
        </p:txBody>
      </p:sp>
      <p:sp>
        <p:nvSpPr>
          <p:cNvPr id="7" name="Content Placeholder 2">
            <a:extLst>
              <a:ext uri="{FF2B5EF4-FFF2-40B4-BE49-F238E27FC236}">
                <a16:creationId xmlns:a16="http://schemas.microsoft.com/office/drawing/2014/main" id="{425EF4D5-15D4-4CDC-8EFA-CA4D88635B01}"/>
              </a:ext>
            </a:extLst>
          </p:cNvPr>
          <p:cNvSpPr txBox="1">
            <a:spLocks/>
          </p:cNvSpPr>
          <p:nvPr/>
        </p:nvSpPr>
        <p:spPr>
          <a:xfrm>
            <a:off x="2895600" y="25134"/>
            <a:ext cx="15239999" cy="2380422"/>
          </a:xfrm>
          <a:prstGeom prst="rect">
            <a:avLst/>
          </a:prstGeom>
        </p:spPr>
        <p:txBody>
          <a:bodyPr>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Clr>
                <a:srgbClr val="1A3B29"/>
              </a:buClr>
              <a:buNone/>
            </a:pPr>
            <a:r>
              <a:rPr lang="en-US" sz="2800" b="1" dirty="0">
                <a:solidFill>
                  <a:schemeClr val="tx1"/>
                </a:solidFill>
              </a:rPr>
              <a:t>LOCATING MITIGATION</a:t>
            </a:r>
          </a:p>
          <a:p>
            <a:pPr marL="560070" indent="-514350">
              <a:buClr>
                <a:srgbClr val="1A3B29"/>
              </a:buClr>
              <a:buFont typeface="+mj-lt"/>
              <a:buAutoNum type="arabicPeriod"/>
            </a:pPr>
            <a:r>
              <a:rPr lang="en-US" sz="2800" dirty="0">
                <a:solidFill>
                  <a:schemeClr val="tx1"/>
                </a:solidFill>
              </a:rPr>
              <a:t>Compensatory storage must be:</a:t>
            </a:r>
          </a:p>
          <a:p>
            <a:pPr marL="1092200" lvl="1" indent="-182563">
              <a:buClr>
                <a:srgbClr val="1A3B29"/>
              </a:buClr>
              <a:buFont typeface="Wingdings" panose="05000000000000000000" pitchFamily="2" charset="2"/>
              <a:buChar char="§"/>
            </a:pPr>
            <a:r>
              <a:rPr lang="en-US" sz="2600" dirty="0">
                <a:solidFill>
                  <a:schemeClr val="tx1"/>
                </a:solidFill>
              </a:rPr>
              <a:t>On-site; or</a:t>
            </a:r>
          </a:p>
          <a:p>
            <a:pPr marL="1092200" lvl="1" indent="-182563">
              <a:spcBef>
                <a:spcPts val="0"/>
              </a:spcBef>
              <a:spcAft>
                <a:spcPts val="0"/>
              </a:spcAft>
              <a:buClr>
                <a:srgbClr val="1A3B29"/>
              </a:buClr>
              <a:buFont typeface="Wingdings" panose="05000000000000000000" pitchFamily="2" charset="2"/>
              <a:buChar char="§"/>
            </a:pPr>
            <a:r>
              <a:rPr lang="en-US" sz="2600" dirty="0">
                <a:solidFill>
                  <a:schemeClr val="tx1"/>
                </a:solidFill>
              </a:rPr>
              <a:t>Offsite, but within the same waterbody reach</a:t>
            </a:r>
          </a:p>
          <a:p>
            <a:pPr marL="560070" indent="-514350">
              <a:spcBef>
                <a:spcPts val="0"/>
              </a:spcBef>
              <a:buClr>
                <a:srgbClr val="1A3B29"/>
              </a:buClr>
              <a:buFont typeface="+mj-lt"/>
              <a:buAutoNum type="arabicPeriod"/>
            </a:pPr>
            <a:r>
              <a:rPr lang="en-US" sz="2800" dirty="0">
                <a:solidFill>
                  <a:schemeClr val="tx1"/>
                </a:solidFill>
              </a:rPr>
              <a:t>Offsite mitigation that is in a different reach, but within the same watershed, must be doubled</a:t>
            </a:r>
          </a:p>
        </p:txBody>
      </p:sp>
      <p:graphicFrame>
        <p:nvGraphicFramePr>
          <p:cNvPr id="5" name="Table 4">
            <a:extLst>
              <a:ext uri="{FF2B5EF4-FFF2-40B4-BE49-F238E27FC236}">
                <a16:creationId xmlns:a16="http://schemas.microsoft.com/office/drawing/2014/main" id="{79D10293-D949-066D-9BC6-0EAD4E80371F}"/>
              </a:ext>
            </a:extLst>
          </p:cNvPr>
          <p:cNvGraphicFramePr>
            <a:graphicFrameLocks noGrp="1"/>
          </p:cNvGraphicFramePr>
          <p:nvPr/>
        </p:nvGraphicFramePr>
        <p:xfrm>
          <a:off x="609600" y="2384516"/>
          <a:ext cx="14120568" cy="6598920"/>
        </p:xfrm>
        <a:graphic>
          <a:graphicData uri="http://schemas.openxmlformats.org/drawingml/2006/table">
            <a:tbl>
              <a:tblPr firstRow="1" bandRow="1">
                <a:tableStyleId>{5C22544A-7EE6-4342-B048-85BDC9FD1C3A}</a:tableStyleId>
              </a:tblPr>
              <a:tblGrid>
                <a:gridCol w="2106402">
                  <a:extLst>
                    <a:ext uri="{9D8B030D-6E8A-4147-A177-3AD203B41FA5}">
                      <a16:colId xmlns:a16="http://schemas.microsoft.com/office/drawing/2014/main" val="371104378"/>
                    </a:ext>
                  </a:extLst>
                </a:gridCol>
                <a:gridCol w="1235339">
                  <a:extLst>
                    <a:ext uri="{9D8B030D-6E8A-4147-A177-3AD203B41FA5}">
                      <a16:colId xmlns:a16="http://schemas.microsoft.com/office/drawing/2014/main" val="1384668148"/>
                    </a:ext>
                  </a:extLst>
                </a:gridCol>
                <a:gridCol w="1303469">
                  <a:extLst>
                    <a:ext uri="{9D8B030D-6E8A-4147-A177-3AD203B41FA5}">
                      <a16:colId xmlns:a16="http://schemas.microsoft.com/office/drawing/2014/main" val="2080884142"/>
                    </a:ext>
                  </a:extLst>
                </a:gridCol>
                <a:gridCol w="1303469">
                  <a:extLst>
                    <a:ext uri="{9D8B030D-6E8A-4147-A177-3AD203B41FA5}">
                      <a16:colId xmlns:a16="http://schemas.microsoft.com/office/drawing/2014/main" val="2768672512"/>
                    </a:ext>
                  </a:extLst>
                </a:gridCol>
                <a:gridCol w="1303469">
                  <a:extLst>
                    <a:ext uri="{9D8B030D-6E8A-4147-A177-3AD203B41FA5}">
                      <a16:colId xmlns:a16="http://schemas.microsoft.com/office/drawing/2014/main" val="1296958227"/>
                    </a:ext>
                  </a:extLst>
                </a:gridCol>
                <a:gridCol w="1303469">
                  <a:extLst>
                    <a:ext uri="{9D8B030D-6E8A-4147-A177-3AD203B41FA5}">
                      <a16:colId xmlns:a16="http://schemas.microsoft.com/office/drawing/2014/main" val="3874479395"/>
                    </a:ext>
                  </a:extLst>
                </a:gridCol>
                <a:gridCol w="1303469">
                  <a:extLst>
                    <a:ext uri="{9D8B030D-6E8A-4147-A177-3AD203B41FA5}">
                      <a16:colId xmlns:a16="http://schemas.microsoft.com/office/drawing/2014/main" val="2251917663"/>
                    </a:ext>
                  </a:extLst>
                </a:gridCol>
                <a:gridCol w="1303469">
                  <a:extLst>
                    <a:ext uri="{9D8B030D-6E8A-4147-A177-3AD203B41FA5}">
                      <a16:colId xmlns:a16="http://schemas.microsoft.com/office/drawing/2014/main" val="2624035454"/>
                    </a:ext>
                  </a:extLst>
                </a:gridCol>
                <a:gridCol w="1303469">
                  <a:extLst>
                    <a:ext uri="{9D8B030D-6E8A-4147-A177-3AD203B41FA5}">
                      <a16:colId xmlns:a16="http://schemas.microsoft.com/office/drawing/2014/main" val="1865768448"/>
                    </a:ext>
                  </a:extLst>
                </a:gridCol>
                <a:gridCol w="1654544">
                  <a:extLst>
                    <a:ext uri="{9D8B030D-6E8A-4147-A177-3AD203B41FA5}">
                      <a16:colId xmlns:a16="http://schemas.microsoft.com/office/drawing/2014/main" val="2769956365"/>
                    </a:ext>
                  </a:extLst>
                </a:gridCol>
              </a:tblGrid>
              <a:tr h="370840">
                <a:tc>
                  <a:txBody>
                    <a:bodyPr/>
                    <a:lstStyle/>
                    <a:p>
                      <a:endParaRPr lang="en-US" dirty="0"/>
                    </a:p>
                  </a:txBody>
                  <a:tcPr/>
                </a:tc>
                <a:tc>
                  <a:txBody>
                    <a:bodyPr/>
                    <a:lstStyle/>
                    <a:p>
                      <a:r>
                        <a:rPr lang="en-US" dirty="0"/>
                        <a:t>Existing Conditions</a:t>
                      </a:r>
                    </a:p>
                  </a:txBody>
                  <a:tcPr/>
                </a:tc>
                <a:tc>
                  <a:txBody>
                    <a:bodyPr/>
                    <a:lstStyle/>
                    <a:p>
                      <a:r>
                        <a:rPr lang="en-US" dirty="0"/>
                        <a:t>Proposed Conditions</a:t>
                      </a:r>
                    </a:p>
                  </a:txBody>
                  <a:tcPr/>
                </a:tc>
                <a:tc>
                  <a:txBody>
                    <a:bodyPr/>
                    <a:lstStyle/>
                    <a:p>
                      <a:r>
                        <a:rPr lang="en-US" dirty="0"/>
                        <a:t>Difference</a:t>
                      </a:r>
                    </a:p>
                  </a:txBody>
                  <a:tcPr/>
                </a:tc>
                <a:tc>
                  <a:txBody>
                    <a:bodyPr/>
                    <a:lstStyle/>
                    <a:p>
                      <a:r>
                        <a:rPr lang="en-US" dirty="0"/>
                        <a:t>Existing Elevation</a:t>
                      </a:r>
                    </a:p>
                  </a:txBody>
                  <a:tcPr/>
                </a:tc>
                <a:tc>
                  <a:txBody>
                    <a:bodyPr/>
                    <a:lstStyle/>
                    <a:p>
                      <a:r>
                        <a:rPr lang="en-US" dirty="0"/>
                        <a:t>Base Flood Elevation</a:t>
                      </a:r>
                    </a:p>
                  </a:txBody>
                  <a:tcPr/>
                </a:tc>
                <a:tc>
                  <a:txBody>
                    <a:bodyPr/>
                    <a:lstStyle/>
                    <a:p>
                      <a:r>
                        <a:rPr lang="en-US" dirty="0"/>
                        <a:t>Difference</a:t>
                      </a:r>
                    </a:p>
                  </a:txBody>
                  <a:tcPr/>
                </a:tc>
                <a:tc>
                  <a:txBody>
                    <a:bodyPr/>
                    <a:lstStyle/>
                    <a:p>
                      <a:r>
                        <a:rPr lang="en-US" dirty="0"/>
                        <a:t>Total Loss Requiring Mitigation</a:t>
                      </a:r>
                    </a:p>
                  </a:txBody>
                  <a:tcPr/>
                </a:tc>
                <a:tc>
                  <a:txBody>
                    <a:bodyPr/>
                    <a:lstStyle/>
                    <a:p>
                      <a:r>
                        <a:rPr lang="en-US" dirty="0"/>
                        <a:t>Mitigation Ratio</a:t>
                      </a:r>
                    </a:p>
                  </a:txBody>
                  <a:tcPr/>
                </a:tc>
                <a:tc>
                  <a:txBody>
                    <a:bodyPr/>
                    <a:lstStyle/>
                    <a:p>
                      <a:r>
                        <a:rPr lang="en-US" dirty="0"/>
                        <a:t>Required Mitigation</a:t>
                      </a:r>
                    </a:p>
                  </a:txBody>
                  <a:tcPr/>
                </a:tc>
                <a:extLst>
                  <a:ext uri="{0D108BD9-81ED-4DB2-BD59-A6C34878D82A}">
                    <a16:rowId xmlns:a16="http://schemas.microsoft.com/office/drawing/2014/main" val="1174174534"/>
                  </a:ext>
                </a:extLst>
              </a:tr>
              <a:tr h="370840">
                <a:tc>
                  <a:txBody>
                    <a:bodyPr/>
                    <a:lstStyle/>
                    <a:p>
                      <a:r>
                        <a:rPr lang="en-US" b="1" dirty="0"/>
                        <a:t>UNDEVELOPED SPACE</a:t>
                      </a:r>
                    </a:p>
                  </a:txBody>
                  <a:tcPr/>
                </a:tc>
                <a:tc>
                  <a:txBody>
                    <a:bodyPr/>
                    <a:lstStyle/>
                    <a:p>
                      <a:r>
                        <a:rPr lang="en-US" dirty="0"/>
                        <a:t>0 SF Buildings</a:t>
                      </a:r>
                    </a:p>
                  </a:txBody>
                  <a:tcPr/>
                </a:tc>
                <a:tc>
                  <a:txBody>
                    <a:bodyPr/>
                    <a:lstStyle/>
                    <a:p>
                      <a:r>
                        <a:rPr lang="en-US" dirty="0"/>
                        <a:t>2,240 SF Buildings</a:t>
                      </a:r>
                    </a:p>
                  </a:txBody>
                  <a:tcPr/>
                </a:tc>
                <a:tc>
                  <a:txBody>
                    <a:bodyPr/>
                    <a:lstStyle/>
                    <a:p>
                      <a:r>
                        <a:rPr lang="en-US" dirty="0"/>
                        <a:t>+2,240 SF</a:t>
                      </a:r>
                    </a:p>
                  </a:txBody>
                  <a:tcPr/>
                </a:tc>
                <a:tc>
                  <a:txBody>
                    <a:bodyPr/>
                    <a:lstStyle/>
                    <a:p>
                      <a:r>
                        <a:rPr lang="en-US" dirty="0"/>
                        <a:t>6.2’</a:t>
                      </a:r>
                    </a:p>
                  </a:txBody>
                  <a:tcPr/>
                </a:tc>
                <a:tc>
                  <a:txBody>
                    <a:bodyPr/>
                    <a:lstStyle/>
                    <a:p>
                      <a:r>
                        <a:rPr lang="en-US" dirty="0"/>
                        <a:t>12.0’</a:t>
                      </a:r>
                    </a:p>
                  </a:txBody>
                  <a:tcPr/>
                </a:tc>
                <a:tc>
                  <a:txBody>
                    <a:bodyPr/>
                    <a:lstStyle/>
                    <a:p>
                      <a:r>
                        <a:rPr lang="en-US" dirty="0"/>
                        <a:t>5.8’</a:t>
                      </a:r>
                    </a:p>
                  </a:txBody>
                  <a:tcPr/>
                </a:tc>
                <a:tc>
                  <a:txBody>
                    <a:bodyPr/>
                    <a:lstStyle/>
                    <a:p>
                      <a:r>
                        <a:rPr lang="en-US" dirty="0"/>
                        <a:t>2,240 SF x 5.8’ = 12,992 CF</a:t>
                      </a:r>
                    </a:p>
                  </a:txBody>
                  <a:tcPr/>
                </a:tc>
                <a:tc>
                  <a:txBody>
                    <a:bodyPr/>
                    <a:lstStyle/>
                    <a:p>
                      <a:r>
                        <a:rPr lang="en-US" dirty="0"/>
                        <a:t>1.5:1</a:t>
                      </a:r>
                    </a:p>
                  </a:txBody>
                  <a:tcPr/>
                </a:tc>
                <a:tc>
                  <a:txBody>
                    <a:bodyPr/>
                    <a:lstStyle/>
                    <a:p>
                      <a:r>
                        <a:rPr lang="en-US" dirty="0"/>
                        <a:t>19,488 CF compensatory storage</a:t>
                      </a:r>
                    </a:p>
                  </a:txBody>
                  <a:tcPr/>
                </a:tc>
                <a:extLst>
                  <a:ext uri="{0D108BD9-81ED-4DB2-BD59-A6C34878D82A}">
                    <a16:rowId xmlns:a16="http://schemas.microsoft.com/office/drawing/2014/main" val="3926814425"/>
                  </a:ext>
                </a:extLst>
              </a:tr>
              <a:tr h="370840">
                <a:tc>
                  <a:txBody>
                    <a:bodyPr/>
                    <a:lstStyle/>
                    <a:p>
                      <a:endParaRPr lang="en-US" b="1" dirty="0"/>
                    </a:p>
                  </a:txBody>
                  <a:tcPr/>
                </a:tc>
                <a:tc>
                  <a:txBody>
                    <a:bodyPr/>
                    <a:lstStyle/>
                    <a:p>
                      <a:r>
                        <a:rPr lang="en-US" dirty="0"/>
                        <a:t>0 SF stairs</a:t>
                      </a:r>
                    </a:p>
                  </a:txBody>
                  <a:tcPr/>
                </a:tc>
                <a:tc>
                  <a:txBody>
                    <a:bodyPr/>
                    <a:lstStyle/>
                    <a:p>
                      <a:r>
                        <a:rPr lang="en-US" dirty="0"/>
                        <a:t>70.4 SF</a:t>
                      </a:r>
                    </a:p>
                  </a:txBody>
                  <a:tcPr/>
                </a:tc>
                <a:tc>
                  <a:txBody>
                    <a:bodyPr/>
                    <a:lstStyle/>
                    <a:p>
                      <a:r>
                        <a:rPr lang="en-US" dirty="0"/>
                        <a:t>+70.4 SF</a:t>
                      </a:r>
                    </a:p>
                  </a:txBody>
                  <a:tcPr/>
                </a:tc>
                <a:tc>
                  <a:txBody>
                    <a:bodyPr/>
                    <a:lstStyle/>
                    <a:p>
                      <a:r>
                        <a:rPr lang="en-US" dirty="0"/>
                        <a:t>6.2</a:t>
                      </a:r>
                    </a:p>
                  </a:txBody>
                  <a:tcPr/>
                </a:tc>
                <a:tc>
                  <a:txBody>
                    <a:bodyPr/>
                    <a:lstStyle/>
                    <a:p>
                      <a:r>
                        <a:rPr lang="en-US" dirty="0"/>
                        <a:t>12.0</a:t>
                      </a:r>
                    </a:p>
                  </a:txBody>
                  <a:tcPr/>
                </a:tc>
                <a:tc>
                  <a:txBody>
                    <a:bodyPr/>
                    <a:lstStyle/>
                    <a:p>
                      <a:r>
                        <a:rPr lang="en-US" dirty="0"/>
                        <a:t>5.8’</a:t>
                      </a:r>
                    </a:p>
                  </a:txBody>
                  <a:tcPr/>
                </a:tc>
                <a:tc>
                  <a:txBody>
                    <a:bodyPr/>
                    <a:lstStyle/>
                    <a:p>
                      <a:r>
                        <a:rPr lang="en-US" dirty="0"/>
                        <a:t>70.4 SF x 5.8’ = 408.32 CF</a:t>
                      </a:r>
                    </a:p>
                  </a:txBody>
                  <a:tcPr/>
                </a:tc>
                <a:tc>
                  <a:txBody>
                    <a:bodyPr/>
                    <a:lstStyle/>
                    <a:p>
                      <a:r>
                        <a:rPr lang="en-US" dirty="0"/>
                        <a:t>1.5:1</a:t>
                      </a:r>
                    </a:p>
                  </a:txBody>
                  <a:tcPr/>
                </a:tc>
                <a:tc>
                  <a:txBody>
                    <a:bodyPr/>
                    <a:lstStyle/>
                    <a:p>
                      <a:r>
                        <a:rPr lang="en-US" dirty="0"/>
                        <a:t>612.48 CF compensatory storage</a:t>
                      </a:r>
                    </a:p>
                  </a:txBody>
                  <a:tcPr/>
                </a:tc>
                <a:extLst>
                  <a:ext uri="{0D108BD9-81ED-4DB2-BD59-A6C34878D82A}">
                    <a16:rowId xmlns:a16="http://schemas.microsoft.com/office/drawing/2014/main" val="3957904594"/>
                  </a:ext>
                </a:extLst>
              </a:tr>
              <a:tr h="370840">
                <a:tc>
                  <a:txBody>
                    <a:bodyPr/>
                    <a:lstStyle/>
                    <a:p>
                      <a:endParaRPr lang="en-US" b="1" dirty="0"/>
                    </a:p>
                  </a:txBody>
                  <a:tcPr/>
                </a:tc>
                <a:tc>
                  <a:txBody>
                    <a:bodyPr/>
                    <a:lstStyle/>
                    <a:p>
                      <a:r>
                        <a:rPr lang="en-US" dirty="0"/>
                        <a:t>0 SF porch</a:t>
                      </a:r>
                    </a:p>
                  </a:txBody>
                  <a:tcPr/>
                </a:tc>
                <a:tc>
                  <a:txBody>
                    <a:bodyPr/>
                    <a:lstStyle/>
                    <a:p>
                      <a:r>
                        <a:rPr lang="en-US" dirty="0"/>
                        <a:t>70.4 SF</a:t>
                      </a:r>
                    </a:p>
                  </a:txBody>
                  <a:tcPr/>
                </a:tc>
                <a:tc>
                  <a:txBody>
                    <a:bodyPr/>
                    <a:lstStyle/>
                    <a:p>
                      <a:r>
                        <a:rPr lang="en-US" dirty="0"/>
                        <a:t>+70.4 SF</a:t>
                      </a:r>
                    </a:p>
                  </a:txBody>
                  <a:tcPr/>
                </a:tc>
                <a:tc>
                  <a:txBody>
                    <a:bodyPr/>
                    <a:lstStyle/>
                    <a:p>
                      <a:r>
                        <a:rPr lang="en-US" dirty="0"/>
                        <a:t>6.2</a:t>
                      </a:r>
                    </a:p>
                  </a:txBody>
                  <a:tcPr/>
                </a:tc>
                <a:tc>
                  <a:txBody>
                    <a:bodyPr/>
                    <a:lstStyle/>
                    <a:p>
                      <a:r>
                        <a:rPr lang="en-US" dirty="0"/>
                        <a:t>12.0</a:t>
                      </a:r>
                    </a:p>
                  </a:txBody>
                  <a:tcPr/>
                </a:tc>
                <a:tc>
                  <a:txBody>
                    <a:bodyPr/>
                    <a:lstStyle/>
                    <a:p>
                      <a:r>
                        <a:rPr lang="en-US" dirty="0"/>
                        <a:t>5.8’</a:t>
                      </a:r>
                    </a:p>
                  </a:txBody>
                  <a:tcPr/>
                </a:tc>
                <a:tc>
                  <a:txBody>
                    <a:bodyPr/>
                    <a:lstStyle/>
                    <a:p>
                      <a:r>
                        <a:rPr lang="en-US" dirty="0"/>
                        <a:t>70.4 SF x 5.8’ = 408.32 CF</a:t>
                      </a:r>
                    </a:p>
                  </a:txBody>
                  <a:tcPr/>
                </a:tc>
                <a:tc>
                  <a:txBody>
                    <a:bodyPr/>
                    <a:lstStyle/>
                    <a:p>
                      <a:r>
                        <a:rPr lang="en-US" dirty="0"/>
                        <a:t>1.5:1</a:t>
                      </a:r>
                    </a:p>
                  </a:txBody>
                  <a:tcPr/>
                </a:tc>
                <a:tc>
                  <a:txBody>
                    <a:bodyPr/>
                    <a:lstStyle/>
                    <a:p>
                      <a:r>
                        <a:rPr lang="en-US" dirty="0"/>
                        <a:t>612.48 CF compensatory storage</a:t>
                      </a:r>
                    </a:p>
                  </a:txBody>
                  <a:tcPr/>
                </a:tc>
                <a:extLst>
                  <a:ext uri="{0D108BD9-81ED-4DB2-BD59-A6C34878D82A}">
                    <a16:rowId xmlns:a16="http://schemas.microsoft.com/office/drawing/2014/main" val="2193828683"/>
                  </a:ext>
                </a:extLst>
              </a:tr>
              <a:tr h="370840">
                <a:tc>
                  <a:txBody>
                    <a:bodyPr/>
                    <a:lstStyle/>
                    <a:p>
                      <a:r>
                        <a:rPr lang="en-US" b="1" dirty="0"/>
                        <a:t>TOTAL</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b="1" dirty="0"/>
                        <a:t>20,712.96 CF</a:t>
                      </a:r>
                    </a:p>
                  </a:txBody>
                  <a:tcPr/>
                </a:tc>
                <a:extLst>
                  <a:ext uri="{0D108BD9-81ED-4DB2-BD59-A6C34878D82A}">
                    <a16:rowId xmlns:a16="http://schemas.microsoft.com/office/drawing/2014/main" val="393193425"/>
                  </a:ext>
                </a:extLst>
              </a:tr>
              <a:tr h="370840">
                <a:tc>
                  <a:txBody>
                    <a:bodyPr/>
                    <a:lstStyle/>
                    <a:p>
                      <a:r>
                        <a:rPr lang="en-US" b="1" dirty="0"/>
                        <a:t>NEW IMPERVIOUS AREA</a:t>
                      </a:r>
                    </a:p>
                  </a:txBody>
                  <a:tcPr/>
                </a:tc>
                <a:tc>
                  <a:txBody>
                    <a:bodyPr/>
                    <a:lstStyle/>
                    <a:p>
                      <a:r>
                        <a:rPr lang="en-US" dirty="0"/>
                        <a:t>0 SF</a:t>
                      </a:r>
                    </a:p>
                  </a:txBody>
                  <a:tcPr/>
                </a:tc>
                <a:tc>
                  <a:txBody>
                    <a:bodyPr/>
                    <a:lstStyle/>
                    <a:p>
                      <a:r>
                        <a:rPr lang="en-US" dirty="0"/>
                        <a:t>1,595.3 SF Crimson Lane extension</a:t>
                      </a:r>
                    </a:p>
                  </a:txBody>
                  <a:tcPr/>
                </a:tc>
                <a:tc>
                  <a:txBody>
                    <a:bodyPr/>
                    <a:lstStyle/>
                    <a:p>
                      <a:r>
                        <a:rPr lang="en-US" dirty="0"/>
                        <a:t>+1,595.3 SF</a:t>
                      </a:r>
                    </a:p>
                  </a:txBody>
                  <a:tcPr/>
                </a:tc>
                <a:tc>
                  <a:txBody>
                    <a:bodyPr/>
                    <a:lstStyle/>
                    <a:p>
                      <a:r>
                        <a:rPr lang="en-US" dirty="0"/>
                        <a:t>N/A</a:t>
                      </a:r>
                    </a:p>
                  </a:txBody>
                  <a:tcPr/>
                </a:tc>
                <a:tc>
                  <a:txBody>
                    <a:bodyPr/>
                    <a:lstStyle/>
                    <a:p>
                      <a:r>
                        <a:rPr lang="en-US" dirty="0"/>
                        <a:t>N/A</a:t>
                      </a:r>
                    </a:p>
                  </a:txBody>
                  <a:tcPr/>
                </a:tc>
                <a:tc>
                  <a:txBody>
                    <a:bodyPr/>
                    <a:lstStyle/>
                    <a:p>
                      <a:r>
                        <a:rPr lang="en-US" dirty="0"/>
                        <a:t>N/A</a:t>
                      </a:r>
                    </a:p>
                  </a:txBody>
                  <a:tcPr/>
                </a:tc>
                <a:tc>
                  <a:txBody>
                    <a:bodyPr/>
                    <a:lstStyle/>
                    <a:p>
                      <a:r>
                        <a:rPr lang="en-US" dirty="0"/>
                        <a:t>1,595.3 SF</a:t>
                      </a:r>
                    </a:p>
                  </a:txBody>
                  <a:tcPr/>
                </a:tc>
                <a:tc>
                  <a:txBody>
                    <a:bodyPr/>
                    <a:lstStyle/>
                    <a:p>
                      <a:r>
                        <a:rPr lang="en-US" dirty="0"/>
                        <a:t>1:1</a:t>
                      </a:r>
                    </a:p>
                  </a:txBody>
                  <a:tcPr/>
                </a:tc>
                <a:tc>
                  <a:txBody>
                    <a:bodyPr/>
                    <a:lstStyle/>
                    <a:p>
                      <a:r>
                        <a:rPr lang="en-US" dirty="0"/>
                        <a:t>1,595.3 SF</a:t>
                      </a:r>
                    </a:p>
                  </a:txBody>
                  <a:tcPr/>
                </a:tc>
                <a:extLst>
                  <a:ext uri="{0D108BD9-81ED-4DB2-BD59-A6C34878D82A}">
                    <a16:rowId xmlns:a16="http://schemas.microsoft.com/office/drawing/2014/main" val="2556937655"/>
                  </a:ext>
                </a:extLst>
              </a:tr>
              <a:tr h="370840">
                <a:tc>
                  <a:txBody>
                    <a:bodyPr/>
                    <a:lstStyle/>
                    <a:p>
                      <a:endParaRPr lang="en-US" b="1" dirty="0"/>
                    </a:p>
                  </a:txBody>
                  <a:tcPr/>
                </a:tc>
                <a:tc>
                  <a:txBody>
                    <a:bodyPr/>
                    <a:lstStyle/>
                    <a:p>
                      <a:r>
                        <a:rPr lang="en-US" dirty="0"/>
                        <a:t>0 SF</a:t>
                      </a:r>
                    </a:p>
                  </a:txBody>
                  <a:tcPr/>
                </a:tc>
                <a:tc>
                  <a:txBody>
                    <a:bodyPr/>
                    <a:lstStyle/>
                    <a:p>
                      <a:r>
                        <a:rPr lang="en-US" dirty="0"/>
                        <a:t>684 SF parking</a:t>
                      </a:r>
                    </a:p>
                  </a:txBody>
                  <a:tcPr/>
                </a:tc>
                <a:tc>
                  <a:txBody>
                    <a:bodyPr/>
                    <a:lstStyle/>
                    <a:p>
                      <a:r>
                        <a:rPr lang="en-US" dirty="0"/>
                        <a:t>+684 SF</a:t>
                      </a:r>
                    </a:p>
                  </a:txBody>
                  <a:tcPr/>
                </a:tc>
                <a:tc>
                  <a:txBody>
                    <a:bodyPr/>
                    <a:lstStyle/>
                    <a:p>
                      <a:r>
                        <a:rPr lang="en-US" dirty="0"/>
                        <a:t>N/A</a:t>
                      </a:r>
                    </a:p>
                  </a:txBody>
                  <a:tcPr/>
                </a:tc>
                <a:tc>
                  <a:txBody>
                    <a:bodyPr/>
                    <a:lstStyle/>
                    <a:p>
                      <a:r>
                        <a:rPr lang="en-US" dirty="0"/>
                        <a:t>N/A</a:t>
                      </a:r>
                    </a:p>
                  </a:txBody>
                  <a:tcPr/>
                </a:tc>
                <a:tc>
                  <a:txBody>
                    <a:bodyPr/>
                    <a:lstStyle/>
                    <a:p>
                      <a:r>
                        <a:rPr lang="en-US" dirty="0"/>
                        <a:t>N/A</a:t>
                      </a:r>
                    </a:p>
                  </a:txBody>
                  <a:tcPr/>
                </a:tc>
                <a:tc>
                  <a:txBody>
                    <a:bodyPr/>
                    <a:lstStyle/>
                    <a:p>
                      <a:r>
                        <a:rPr lang="en-US" dirty="0"/>
                        <a:t>684 SF</a:t>
                      </a:r>
                    </a:p>
                  </a:txBody>
                  <a:tcPr/>
                </a:tc>
                <a:tc>
                  <a:txBody>
                    <a:bodyPr/>
                    <a:lstStyle/>
                    <a:p>
                      <a:r>
                        <a:rPr lang="en-US" dirty="0"/>
                        <a:t>1:1</a:t>
                      </a:r>
                    </a:p>
                  </a:txBody>
                  <a:tcPr/>
                </a:tc>
                <a:tc>
                  <a:txBody>
                    <a:bodyPr/>
                    <a:lstStyle/>
                    <a:p>
                      <a:r>
                        <a:rPr lang="en-US" dirty="0"/>
                        <a:t>684 SF</a:t>
                      </a:r>
                    </a:p>
                  </a:txBody>
                  <a:tcPr/>
                </a:tc>
                <a:extLst>
                  <a:ext uri="{0D108BD9-81ED-4DB2-BD59-A6C34878D82A}">
                    <a16:rowId xmlns:a16="http://schemas.microsoft.com/office/drawing/2014/main" val="1281947923"/>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TOTAL</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b="1" dirty="0"/>
                        <a:t>2,279.3 SF</a:t>
                      </a:r>
                    </a:p>
                  </a:txBody>
                  <a:tcPr/>
                </a:tc>
                <a:extLst>
                  <a:ext uri="{0D108BD9-81ED-4DB2-BD59-A6C34878D82A}">
                    <a16:rowId xmlns:a16="http://schemas.microsoft.com/office/drawing/2014/main" val="3142690388"/>
                  </a:ext>
                </a:extLst>
              </a:tr>
              <a:tr h="370840">
                <a:tc>
                  <a:txBody>
                    <a:bodyPr/>
                    <a:lstStyle/>
                    <a:p>
                      <a:r>
                        <a:rPr lang="en-US" b="1" dirty="0"/>
                        <a:t>TREES</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N/A</a:t>
                      </a:r>
                    </a:p>
                  </a:txBody>
                  <a:tcPr/>
                </a:tc>
                <a:tc>
                  <a:txBody>
                    <a:bodyPr/>
                    <a:lstStyle/>
                    <a:p>
                      <a:r>
                        <a:rPr lang="en-US" dirty="0"/>
                        <a:t>N/A</a:t>
                      </a:r>
                    </a:p>
                  </a:txBody>
                  <a:tcPr/>
                </a:tc>
                <a:tc>
                  <a:txBody>
                    <a:bodyPr/>
                    <a:lstStyle/>
                    <a:p>
                      <a:r>
                        <a:rPr lang="en-US" dirty="0"/>
                        <a:t>N/A</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412398473"/>
                  </a:ext>
                </a:extLst>
              </a:tr>
            </a:tbl>
          </a:graphicData>
        </a:graphic>
      </p:graphicFrame>
      <p:sp>
        <p:nvSpPr>
          <p:cNvPr id="9" name="Content Placeholder 2">
            <a:extLst>
              <a:ext uri="{FF2B5EF4-FFF2-40B4-BE49-F238E27FC236}">
                <a16:creationId xmlns:a16="http://schemas.microsoft.com/office/drawing/2014/main" id="{A5128640-AB3D-119A-E912-1C8346F23AA8}"/>
              </a:ext>
            </a:extLst>
          </p:cNvPr>
          <p:cNvSpPr txBox="1">
            <a:spLocks/>
          </p:cNvSpPr>
          <p:nvPr/>
        </p:nvSpPr>
        <p:spPr>
          <a:xfrm>
            <a:off x="15003887" y="5403128"/>
            <a:ext cx="3284113" cy="4274821"/>
          </a:xfrm>
          <a:prstGeom prst="rect">
            <a:avLst/>
          </a:prstGeom>
        </p:spPr>
        <p:txBody>
          <a:bodyPr>
            <a:normAutofit fontScale="62500" lnSpcReduction="2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Clr>
                <a:srgbClr val="1A3B29"/>
              </a:buClr>
              <a:buNone/>
            </a:pPr>
            <a:r>
              <a:rPr lang="en-US" sz="2800" b="1" dirty="0">
                <a:solidFill>
                  <a:schemeClr val="tx1"/>
                </a:solidFill>
              </a:rPr>
              <a:t>ADDITIONAL MITIGATION REQUIREMENTS</a:t>
            </a:r>
            <a:endParaRPr lang="en-US" sz="2600" b="1" dirty="0">
              <a:solidFill>
                <a:schemeClr val="tx1"/>
              </a:solidFill>
            </a:endParaRPr>
          </a:p>
          <a:p>
            <a:pPr marL="560070" indent="-514350">
              <a:buClr>
                <a:srgbClr val="1A3B29"/>
              </a:buClr>
              <a:buFont typeface="+mj-lt"/>
              <a:buAutoNum type="arabicPeriod"/>
            </a:pPr>
            <a:r>
              <a:rPr lang="en-US" sz="2800" dirty="0">
                <a:solidFill>
                  <a:schemeClr val="tx1"/>
                </a:solidFill>
              </a:rPr>
              <a:t>Applicant must demonstrate legal right to implement the mitigation property (i.e., owns property or has easement)</a:t>
            </a:r>
          </a:p>
          <a:p>
            <a:pPr marL="560070" indent="-514350">
              <a:buClr>
                <a:srgbClr val="1A3B29"/>
              </a:buClr>
              <a:buFont typeface="+mj-lt"/>
              <a:buAutoNum type="arabicPeriod"/>
            </a:pPr>
            <a:r>
              <a:rPr lang="en-US" sz="2800" dirty="0">
                <a:solidFill>
                  <a:schemeClr val="tx1"/>
                </a:solidFill>
              </a:rPr>
              <a:t>Demonstrate financial assurance are in place for long-term maintenance and monitoring</a:t>
            </a:r>
          </a:p>
          <a:p>
            <a:pPr marL="560070" indent="-514350">
              <a:buClr>
                <a:srgbClr val="1A3B29"/>
              </a:buClr>
              <a:buFont typeface="+mj-lt"/>
              <a:buAutoNum type="arabicPeriod"/>
            </a:pPr>
            <a:r>
              <a:rPr lang="en-US" sz="2800" dirty="0">
                <a:solidFill>
                  <a:schemeClr val="tx1"/>
                </a:solidFill>
              </a:rPr>
              <a:t>Develop a management plan identified:</a:t>
            </a:r>
          </a:p>
          <a:p>
            <a:pPr marL="914400" lvl="1" indent="-182563">
              <a:buClr>
                <a:srgbClr val="1A3B29"/>
              </a:buClr>
            </a:pPr>
            <a:r>
              <a:rPr lang="en-US" sz="2600" dirty="0">
                <a:solidFill>
                  <a:schemeClr val="tx1"/>
                </a:solidFill>
              </a:rPr>
              <a:t>Site manager</a:t>
            </a:r>
          </a:p>
          <a:p>
            <a:pPr marL="914400" lvl="1" indent="-182563">
              <a:buClr>
                <a:srgbClr val="1A3B29"/>
              </a:buClr>
            </a:pPr>
            <a:r>
              <a:rPr lang="en-US" sz="2600" dirty="0">
                <a:solidFill>
                  <a:schemeClr val="tx1"/>
                </a:solidFill>
              </a:rPr>
              <a:t>Activities allowed on site</a:t>
            </a:r>
          </a:p>
          <a:p>
            <a:pPr marL="914400" lvl="1" indent="-182563">
              <a:buClr>
                <a:srgbClr val="1A3B29"/>
              </a:buClr>
            </a:pPr>
            <a:r>
              <a:rPr lang="en-US" sz="2600" dirty="0">
                <a:solidFill>
                  <a:schemeClr val="tx1"/>
                </a:solidFill>
              </a:rPr>
              <a:t>Posting of signs</a:t>
            </a:r>
            <a:endParaRPr lang="en-US" sz="2800" dirty="0">
              <a:solidFill>
                <a:schemeClr val="tx1"/>
              </a:solidFill>
            </a:endParaRPr>
          </a:p>
          <a:p>
            <a:pPr marL="560070" indent="-514350">
              <a:buFont typeface="+mj-lt"/>
              <a:buAutoNum type="arabicPeriod"/>
            </a:pPr>
            <a:endParaRPr lang="en-US" sz="2800" dirty="0">
              <a:solidFill>
                <a:schemeClr val="tx1"/>
              </a:solidFill>
            </a:endParaRPr>
          </a:p>
        </p:txBody>
      </p:sp>
      <p:grpSp>
        <p:nvGrpSpPr>
          <p:cNvPr id="2" name="Group 9">
            <a:extLst>
              <a:ext uri="{FF2B5EF4-FFF2-40B4-BE49-F238E27FC236}">
                <a16:creationId xmlns:a16="http://schemas.microsoft.com/office/drawing/2014/main" id="{520D8794-F1F9-8364-CAD3-34335ED86782}"/>
              </a:ext>
            </a:extLst>
          </p:cNvPr>
          <p:cNvGrpSpPr/>
          <p:nvPr/>
        </p:nvGrpSpPr>
        <p:grpSpPr>
          <a:xfrm>
            <a:off x="15859155" y="0"/>
            <a:ext cx="1562612" cy="1673225"/>
            <a:chOff x="0" y="0"/>
            <a:chExt cx="2083482" cy="2230967"/>
          </a:xfrm>
        </p:grpSpPr>
        <p:grpSp>
          <p:nvGrpSpPr>
            <p:cNvPr id="3" name="Group 10">
              <a:extLst>
                <a:ext uri="{FF2B5EF4-FFF2-40B4-BE49-F238E27FC236}">
                  <a16:creationId xmlns:a16="http://schemas.microsoft.com/office/drawing/2014/main" id="{06093946-96F5-3860-CD78-49CBFFC517AE}"/>
                </a:ext>
              </a:extLst>
            </p:cNvPr>
            <p:cNvGrpSpPr/>
            <p:nvPr/>
          </p:nvGrpSpPr>
          <p:grpSpPr>
            <a:xfrm>
              <a:off x="75599" y="0"/>
              <a:ext cx="1932284" cy="2230967"/>
              <a:chOff x="0" y="0"/>
              <a:chExt cx="703982" cy="812800"/>
            </a:xfrm>
          </p:grpSpPr>
          <p:sp>
            <p:nvSpPr>
              <p:cNvPr id="6" name="Freeform 11">
                <a:extLst>
                  <a:ext uri="{FF2B5EF4-FFF2-40B4-BE49-F238E27FC236}">
                    <a16:creationId xmlns:a16="http://schemas.microsoft.com/office/drawing/2014/main" id="{3F0126D2-3133-DB05-B207-18BCB7337566}"/>
                  </a:ext>
                </a:extLst>
              </p:cNvPr>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393C2F"/>
              </a:solidFill>
            </p:spPr>
            <p:txBody>
              <a:bodyPr/>
              <a:lstStyle/>
              <a:p>
                <a:endParaRPr lang="en-US"/>
              </a:p>
            </p:txBody>
          </p:sp>
          <p:sp>
            <p:nvSpPr>
              <p:cNvPr id="8" name="TextBox 12">
                <a:extLst>
                  <a:ext uri="{FF2B5EF4-FFF2-40B4-BE49-F238E27FC236}">
                    <a16:creationId xmlns:a16="http://schemas.microsoft.com/office/drawing/2014/main" id="{19A9AAB9-65F9-6A79-F2B6-ECFA07B2DB39}"/>
                  </a:ext>
                </a:extLst>
              </p:cNvPr>
              <p:cNvSpPr txBox="1"/>
              <p:nvPr/>
            </p:nvSpPr>
            <p:spPr>
              <a:xfrm>
                <a:off x="0" y="-47625"/>
                <a:ext cx="703982" cy="733425"/>
              </a:xfrm>
              <a:prstGeom prst="rect">
                <a:avLst/>
              </a:prstGeom>
            </p:spPr>
            <p:txBody>
              <a:bodyPr lIns="50800" tIns="50800" rIns="50800" bIns="50800" rtlCol="0" anchor="ctr"/>
              <a:lstStyle/>
              <a:p>
                <a:pPr algn="ctr">
                  <a:lnSpc>
                    <a:spcPts val="2659"/>
                  </a:lnSpc>
                </a:pPr>
                <a:endParaRPr/>
              </a:p>
            </p:txBody>
          </p:sp>
        </p:grpSp>
        <p:sp>
          <p:nvSpPr>
            <p:cNvPr id="4" name="TextBox 13">
              <a:extLst>
                <a:ext uri="{FF2B5EF4-FFF2-40B4-BE49-F238E27FC236}">
                  <a16:creationId xmlns:a16="http://schemas.microsoft.com/office/drawing/2014/main" id="{F1CADF9B-FBD4-B4CC-CCFC-A120CC3A3DB8}"/>
                </a:ext>
              </a:extLst>
            </p:cNvPr>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b="1" dirty="0">
                  <a:solidFill>
                    <a:srgbClr val="F6F6E9"/>
                  </a:solidFill>
                  <a:latin typeface="Open Sans Bold"/>
                  <a:ea typeface="Open Sans Bold"/>
                  <a:cs typeface="Open Sans Bold"/>
                  <a:sym typeface="Open Sans Bold"/>
                </a:rPr>
                <a:t>17</a:t>
              </a:r>
            </a:p>
          </p:txBody>
        </p:sp>
      </p:grpSp>
    </p:spTree>
    <p:extLst>
      <p:ext uri="{BB962C8B-B14F-4D97-AF65-F5344CB8AC3E}">
        <p14:creationId xmlns:p14="http://schemas.microsoft.com/office/powerpoint/2010/main" val="2178426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grpSp>
        <p:nvGrpSpPr>
          <p:cNvPr id="2" name="Group 2"/>
          <p:cNvGrpSpPr/>
          <p:nvPr/>
        </p:nvGrpSpPr>
        <p:grpSpPr>
          <a:xfrm>
            <a:off x="-254169" y="7183907"/>
            <a:ext cx="21953128" cy="2505604"/>
            <a:chOff x="0" y="0"/>
            <a:chExt cx="29270837" cy="3340806"/>
          </a:xfrm>
        </p:grpSpPr>
        <p:sp>
          <p:nvSpPr>
            <p:cNvPr id="3" name="TextBox 3"/>
            <p:cNvSpPr txBox="1"/>
            <p:nvPr/>
          </p:nvSpPr>
          <p:spPr>
            <a:xfrm>
              <a:off x="7951598" y="2740096"/>
              <a:ext cx="9176144" cy="600710"/>
            </a:xfrm>
            <a:prstGeom prst="rect">
              <a:avLst/>
            </a:prstGeom>
          </p:spPr>
          <p:txBody>
            <a:bodyPr lIns="0" tIns="0" rIns="0" bIns="0" rtlCol="0" anchor="t">
              <a:spAutoFit/>
            </a:bodyPr>
            <a:lstStyle/>
            <a:p>
              <a:pPr algn="ctr">
                <a:lnSpc>
                  <a:spcPts val="3779"/>
                </a:lnSpc>
              </a:pPr>
              <a:r>
                <a:rPr lang="en-US" sz="2700">
                  <a:solidFill>
                    <a:srgbClr val="393C2F"/>
                  </a:solidFill>
                  <a:latin typeface="Alatsi"/>
                  <a:ea typeface="Alatsi"/>
                  <a:cs typeface="Alatsi"/>
                  <a:sym typeface="Alatsi"/>
                </a:rPr>
                <a:t>City of Warrenton</a:t>
              </a:r>
            </a:p>
          </p:txBody>
        </p:sp>
        <p:sp>
          <p:nvSpPr>
            <p:cNvPr id="4" name="AutoShape 4"/>
            <p:cNvSpPr/>
            <p:nvPr/>
          </p:nvSpPr>
          <p:spPr>
            <a:xfrm>
              <a:off x="204" y="3069026"/>
              <a:ext cx="9473686" cy="25400"/>
            </a:xfrm>
            <a:prstGeom prst="line">
              <a:avLst/>
            </a:prstGeom>
            <a:ln w="152400" cap="flat">
              <a:solidFill>
                <a:srgbClr val="393C2F"/>
              </a:solidFill>
              <a:prstDash val="solid"/>
              <a:headEnd type="none" w="sm" len="sm"/>
              <a:tailEnd type="none" w="sm" len="sm"/>
            </a:ln>
          </p:spPr>
          <p:txBody>
            <a:bodyPr/>
            <a:lstStyle/>
            <a:p>
              <a:endParaRPr lang="en-US"/>
            </a:p>
          </p:txBody>
        </p:sp>
        <p:sp>
          <p:nvSpPr>
            <p:cNvPr id="5" name="AutoShape 5"/>
            <p:cNvSpPr/>
            <p:nvPr/>
          </p:nvSpPr>
          <p:spPr>
            <a:xfrm>
              <a:off x="15587895" y="3069026"/>
              <a:ext cx="9473686" cy="25400"/>
            </a:xfrm>
            <a:prstGeom prst="line">
              <a:avLst/>
            </a:prstGeom>
            <a:ln w="152400" cap="flat">
              <a:solidFill>
                <a:srgbClr val="393C2F"/>
              </a:solidFill>
              <a:prstDash val="solid"/>
              <a:headEnd type="none" w="sm" len="sm"/>
              <a:tailEnd type="none" w="sm" len="sm"/>
            </a:ln>
          </p:spPr>
          <p:txBody>
            <a:bodyPr/>
            <a:lstStyle/>
            <a:p>
              <a:endParaRPr lang="en-US"/>
            </a:p>
          </p:txBody>
        </p:sp>
        <p:sp>
          <p:nvSpPr>
            <p:cNvPr id="6" name="Freeform 6"/>
            <p:cNvSpPr/>
            <p:nvPr/>
          </p:nvSpPr>
          <p:spPr>
            <a:xfrm>
              <a:off x="19517237" y="0"/>
              <a:ext cx="9753600" cy="3051240"/>
            </a:xfrm>
            <a:custGeom>
              <a:avLst/>
              <a:gdLst/>
              <a:ahLst/>
              <a:cxnLst/>
              <a:rect l="l" t="t" r="r" b="b"/>
              <a:pathLst>
                <a:path w="9753600" h="3051240">
                  <a:moveTo>
                    <a:pt x="0" y="0"/>
                  </a:moveTo>
                  <a:lnTo>
                    <a:pt x="9753600" y="0"/>
                  </a:lnTo>
                  <a:lnTo>
                    <a:pt x="9753600" y="3051240"/>
                  </a:lnTo>
                  <a:lnTo>
                    <a:pt x="0" y="3051240"/>
                  </a:lnTo>
                  <a:lnTo>
                    <a:pt x="0" y="0"/>
                  </a:lnTo>
                  <a:close/>
                </a:path>
              </a:pathLst>
            </a:custGeom>
            <a:blipFill>
              <a:blip r:embed="rId2">
                <a:extLst>
                  <a:ext uri="{96DAC541-7B7A-43D3-8B79-37D633B846F1}">
                    <asvg:svgBlip xmlns:asvg="http://schemas.microsoft.com/office/drawing/2016/SVG/main" r:embed="rId3"/>
                  </a:ext>
                </a:extLst>
              </a:blip>
              <a:stretch>
                <a:fillRect b="-8274"/>
              </a:stretch>
            </a:blipFill>
          </p:spPr>
          <p:txBody>
            <a:bodyPr/>
            <a:lstStyle/>
            <a:p>
              <a:endParaRPr lang="en-US"/>
            </a:p>
          </p:txBody>
        </p:sp>
      </p:grpSp>
      <p:grpSp>
        <p:nvGrpSpPr>
          <p:cNvPr id="9" name="Group 9"/>
          <p:cNvGrpSpPr/>
          <p:nvPr/>
        </p:nvGrpSpPr>
        <p:grpSpPr>
          <a:xfrm>
            <a:off x="15859155" y="0"/>
            <a:ext cx="1562612" cy="1673225"/>
            <a:chOff x="0" y="0"/>
            <a:chExt cx="2083482" cy="2230967"/>
          </a:xfrm>
        </p:grpSpPr>
        <p:grpSp>
          <p:nvGrpSpPr>
            <p:cNvPr id="10" name="Group 10"/>
            <p:cNvGrpSpPr/>
            <p:nvPr/>
          </p:nvGrpSpPr>
          <p:grpSpPr>
            <a:xfrm>
              <a:off x="75599" y="0"/>
              <a:ext cx="1932284" cy="2230967"/>
              <a:chOff x="0" y="0"/>
              <a:chExt cx="703982" cy="812800"/>
            </a:xfrm>
          </p:grpSpPr>
          <p:sp>
            <p:nvSpPr>
              <p:cNvPr id="11" name="Freeform 11"/>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393C2F"/>
              </a:solidFill>
            </p:spPr>
            <p:txBody>
              <a:bodyPr/>
              <a:lstStyle/>
              <a:p>
                <a:endParaRPr lang="en-US"/>
              </a:p>
            </p:txBody>
          </p:sp>
          <p:sp>
            <p:nvSpPr>
              <p:cNvPr id="12" name="TextBox 12"/>
              <p:cNvSpPr txBox="1"/>
              <p:nvPr/>
            </p:nvSpPr>
            <p:spPr>
              <a:xfrm>
                <a:off x="0" y="-47625"/>
                <a:ext cx="703982" cy="733425"/>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b="1" dirty="0">
                  <a:solidFill>
                    <a:srgbClr val="F6F6E9"/>
                  </a:solidFill>
                  <a:latin typeface="Open Sans Bold"/>
                  <a:ea typeface="Open Sans Bold"/>
                  <a:cs typeface="Open Sans Bold"/>
                  <a:sym typeface="Open Sans Bold"/>
                </a:rPr>
                <a:t>18</a:t>
              </a:r>
            </a:p>
          </p:txBody>
        </p:sp>
      </p:grpSp>
      <p:sp>
        <p:nvSpPr>
          <p:cNvPr id="14" name="Freeform 14"/>
          <p:cNvSpPr/>
          <p:nvPr/>
        </p:nvSpPr>
        <p:spPr>
          <a:xfrm>
            <a:off x="-2627572" y="-733336"/>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TextBox 15"/>
          <p:cNvSpPr txBox="1"/>
          <p:nvPr/>
        </p:nvSpPr>
        <p:spPr>
          <a:xfrm>
            <a:off x="2553980" y="866775"/>
            <a:ext cx="13180039" cy="1451009"/>
          </a:xfrm>
          <a:prstGeom prst="rect">
            <a:avLst/>
          </a:prstGeom>
        </p:spPr>
        <p:txBody>
          <a:bodyPr lIns="0" tIns="0" rIns="0" bIns="0" rtlCol="0" anchor="t">
            <a:spAutoFit/>
          </a:bodyPr>
          <a:lstStyle/>
          <a:p>
            <a:pPr algn="ctr">
              <a:lnSpc>
                <a:spcPts val="11899"/>
              </a:lnSpc>
            </a:pPr>
            <a:r>
              <a:rPr lang="en-US" sz="8499" dirty="0">
                <a:solidFill>
                  <a:srgbClr val="272727"/>
                </a:solidFill>
                <a:latin typeface="Alatsi"/>
                <a:ea typeface="Alatsi"/>
                <a:cs typeface="Alatsi"/>
                <a:sym typeface="Alatsi"/>
              </a:rPr>
              <a:t>RISK Rating 2.0</a:t>
            </a:r>
          </a:p>
        </p:txBody>
      </p:sp>
      <p:sp>
        <p:nvSpPr>
          <p:cNvPr id="16" name="TextBox 16"/>
          <p:cNvSpPr txBox="1"/>
          <p:nvPr/>
        </p:nvSpPr>
        <p:spPr>
          <a:xfrm>
            <a:off x="6844818" y="2970923"/>
            <a:ext cx="10793714" cy="5247911"/>
          </a:xfrm>
          <a:prstGeom prst="rect">
            <a:avLst/>
          </a:prstGeom>
        </p:spPr>
        <p:txBody>
          <a:bodyPr lIns="0" tIns="0" rIns="0" bIns="0" rtlCol="0" anchor="t">
            <a:spAutoFit/>
          </a:bodyPr>
          <a:lstStyle/>
          <a:p>
            <a:pPr marL="571500" indent="-571500" algn="l">
              <a:lnSpc>
                <a:spcPts val="5852"/>
              </a:lnSpc>
              <a:buFont typeface="Arial" panose="020B0604020202020204" pitchFamily="34" charset="0"/>
              <a:buChar char="•"/>
            </a:pPr>
            <a:r>
              <a:rPr lang="en-US" sz="4180" dirty="0">
                <a:solidFill>
                  <a:srgbClr val="272727"/>
                </a:solidFill>
                <a:latin typeface="Alatsi"/>
                <a:ea typeface="Alatsi"/>
                <a:cs typeface="Alatsi"/>
                <a:sym typeface="Alatsi"/>
              </a:rPr>
              <a:t>Several year review process</a:t>
            </a:r>
          </a:p>
          <a:p>
            <a:pPr marL="571500" indent="-571500" algn="l">
              <a:lnSpc>
                <a:spcPts val="5852"/>
              </a:lnSpc>
              <a:buFont typeface="Arial" panose="020B0604020202020204" pitchFamily="34" charset="0"/>
              <a:buChar char="•"/>
            </a:pPr>
            <a:r>
              <a:rPr lang="en-US" sz="4180" dirty="0">
                <a:solidFill>
                  <a:srgbClr val="272727"/>
                </a:solidFill>
                <a:latin typeface="Alatsi"/>
                <a:ea typeface="Alatsi"/>
                <a:cs typeface="Alatsi"/>
                <a:sym typeface="Alatsi"/>
              </a:rPr>
              <a:t>Currently 455 structures in the floodplain (blue)</a:t>
            </a:r>
          </a:p>
          <a:p>
            <a:pPr marL="571500" indent="-571500" algn="l">
              <a:lnSpc>
                <a:spcPts val="5852"/>
              </a:lnSpc>
              <a:buFont typeface="Arial" panose="020B0604020202020204" pitchFamily="34" charset="0"/>
              <a:buChar char="•"/>
            </a:pPr>
            <a:r>
              <a:rPr lang="en-US" sz="4180" dirty="0">
                <a:solidFill>
                  <a:srgbClr val="272727"/>
                </a:solidFill>
                <a:latin typeface="Alatsi"/>
                <a:ea typeface="Alatsi"/>
                <a:cs typeface="Alatsi"/>
                <a:sym typeface="Alatsi"/>
              </a:rPr>
              <a:t>Proposed 1,480 structures in the floodplain (purple)</a:t>
            </a:r>
          </a:p>
          <a:p>
            <a:pPr marL="571500" indent="-571500" algn="l">
              <a:lnSpc>
                <a:spcPts val="5852"/>
              </a:lnSpc>
              <a:buFont typeface="Arial" panose="020B0604020202020204" pitchFamily="34" charset="0"/>
              <a:buChar char="•"/>
            </a:pPr>
            <a:r>
              <a:rPr lang="en-US" sz="4180" dirty="0">
                <a:solidFill>
                  <a:srgbClr val="272727"/>
                </a:solidFill>
                <a:latin typeface="Alatsi"/>
                <a:ea typeface="Alatsi"/>
                <a:cs typeface="Alatsi"/>
                <a:sym typeface="Alatsi"/>
              </a:rPr>
              <a:t>Map viewer: </a:t>
            </a:r>
            <a:r>
              <a:rPr lang="en-US" sz="4180" dirty="0">
                <a:solidFill>
                  <a:srgbClr val="272727"/>
                </a:solidFill>
                <a:latin typeface="Alatsi"/>
                <a:ea typeface="Alatsi"/>
                <a:cs typeface="Alatsi"/>
                <a:sym typeface="Alatsi"/>
                <a:hlinkClick r:id="rId4"/>
              </a:rPr>
              <a:t>https://tinyurl.com/DraftMapsClatsop</a:t>
            </a:r>
            <a:endParaRPr lang="en-US" sz="4180" dirty="0">
              <a:solidFill>
                <a:srgbClr val="272727"/>
              </a:solidFill>
              <a:latin typeface="Alatsi"/>
              <a:ea typeface="Alatsi"/>
              <a:cs typeface="Alatsi"/>
              <a:sym typeface="Alatsi"/>
            </a:endParaRPr>
          </a:p>
        </p:txBody>
      </p:sp>
      <p:pic>
        <p:nvPicPr>
          <p:cNvPr id="18" name="Picture 17">
            <a:extLst>
              <a:ext uri="{FF2B5EF4-FFF2-40B4-BE49-F238E27FC236}">
                <a16:creationId xmlns:a16="http://schemas.microsoft.com/office/drawing/2014/main" id="{0315B6A8-4633-E9E1-0B2E-A269A661B3C2}"/>
              </a:ext>
            </a:extLst>
          </p:cNvPr>
          <p:cNvPicPr>
            <a:picLocks noChangeAspect="1"/>
          </p:cNvPicPr>
          <p:nvPr/>
        </p:nvPicPr>
        <p:blipFill>
          <a:blip r:embed="rId5"/>
          <a:stretch>
            <a:fillRect/>
          </a:stretch>
        </p:blipFill>
        <p:spPr>
          <a:xfrm>
            <a:off x="228600" y="2401297"/>
            <a:ext cx="6411220" cy="67541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 name="TextBox 2"/>
          <p:cNvSpPr txBox="1"/>
          <p:nvPr/>
        </p:nvSpPr>
        <p:spPr>
          <a:xfrm>
            <a:off x="1791340" y="2895980"/>
            <a:ext cx="14705320" cy="5247911"/>
          </a:xfrm>
          <a:prstGeom prst="rect">
            <a:avLst/>
          </a:prstGeom>
        </p:spPr>
        <p:txBody>
          <a:bodyPr lIns="0" tIns="0" rIns="0" bIns="0" rtlCol="0" anchor="t">
            <a:spAutoFit/>
          </a:bodyPr>
          <a:lstStyle/>
          <a:p>
            <a:pPr algn="l">
              <a:lnSpc>
                <a:spcPts val="5852"/>
              </a:lnSpc>
            </a:pPr>
            <a:r>
              <a:rPr lang="en-US" sz="4180" dirty="0">
                <a:solidFill>
                  <a:srgbClr val="272727"/>
                </a:solidFill>
                <a:latin typeface="Alatsi"/>
                <a:ea typeface="Alatsi"/>
                <a:cs typeface="Alatsi"/>
                <a:sym typeface="Alatsi"/>
              </a:rPr>
              <a:t>Development means any man-made change to improved or unimproved real estate, including but not limited to buildings or other structures, mining, dredging, filling, grading, paving, excavation or drilling operations or storage of equipment or materials.</a:t>
            </a:r>
          </a:p>
          <a:p>
            <a:pPr algn="l">
              <a:lnSpc>
                <a:spcPts val="5852"/>
              </a:lnSpc>
            </a:pPr>
            <a:endParaRPr lang="en-US" sz="4180" dirty="0">
              <a:solidFill>
                <a:srgbClr val="272727"/>
              </a:solidFill>
              <a:latin typeface="Alatsi"/>
              <a:ea typeface="Alatsi"/>
              <a:cs typeface="Alatsi"/>
              <a:sym typeface="Alatsi"/>
            </a:endParaRPr>
          </a:p>
          <a:p>
            <a:pPr algn="l">
              <a:lnSpc>
                <a:spcPts val="5852"/>
              </a:lnSpc>
            </a:pPr>
            <a:r>
              <a:rPr lang="en-US" sz="4180" dirty="0">
                <a:solidFill>
                  <a:srgbClr val="272727"/>
                </a:solidFill>
                <a:latin typeface="Alatsi"/>
                <a:ea typeface="Alatsi"/>
                <a:cs typeface="Alatsi"/>
                <a:sym typeface="Alatsi"/>
              </a:rPr>
              <a:t>44 CFR 59.1</a:t>
            </a:r>
          </a:p>
        </p:txBody>
      </p:sp>
      <p:sp>
        <p:nvSpPr>
          <p:cNvPr id="3" name="Freeform 3"/>
          <p:cNvSpPr/>
          <p:nvPr/>
        </p:nvSpPr>
        <p:spPr>
          <a:xfrm>
            <a:off x="-2627572" y="-733336"/>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2553980" y="866775"/>
            <a:ext cx="13180039" cy="1451009"/>
          </a:xfrm>
          <a:prstGeom prst="rect">
            <a:avLst/>
          </a:prstGeom>
        </p:spPr>
        <p:txBody>
          <a:bodyPr lIns="0" tIns="0" rIns="0" bIns="0" rtlCol="0" anchor="t">
            <a:spAutoFit/>
          </a:bodyPr>
          <a:lstStyle/>
          <a:p>
            <a:pPr algn="ctr">
              <a:lnSpc>
                <a:spcPts val="11899"/>
              </a:lnSpc>
            </a:pPr>
            <a:r>
              <a:rPr lang="en-US" sz="8499" dirty="0">
                <a:solidFill>
                  <a:srgbClr val="272727"/>
                </a:solidFill>
                <a:latin typeface="Alatsi"/>
                <a:ea typeface="Alatsi"/>
                <a:cs typeface="Alatsi"/>
                <a:sym typeface="Alatsi"/>
              </a:rPr>
              <a:t>Development</a:t>
            </a:r>
          </a:p>
        </p:txBody>
      </p:sp>
      <p:grpSp>
        <p:nvGrpSpPr>
          <p:cNvPr id="5" name="Group 5"/>
          <p:cNvGrpSpPr/>
          <p:nvPr/>
        </p:nvGrpSpPr>
        <p:grpSpPr>
          <a:xfrm>
            <a:off x="15859155" y="0"/>
            <a:ext cx="1562612" cy="1673225"/>
            <a:chOff x="0" y="0"/>
            <a:chExt cx="2083482" cy="2230967"/>
          </a:xfrm>
        </p:grpSpPr>
        <p:grpSp>
          <p:nvGrpSpPr>
            <p:cNvPr id="6" name="Group 6"/>
            <p:cNvGrpSpPr/>
            <p:nvPr/>
          </p:nvGrpSpPr>
          <p:grpSpPr>
            <a:xfrm>
              <a:off x="75599" y="0"/>
              <a:ext cx="1932284" cy="2230967"/>
              <a:chOff x="0" y="0"/>
              <a:chExt cx="703982" cy="812800"/>
            </a:xfrm>
          </p:grpSpPr>
          <p:sp>
            <p:nvSpPr>
              <p:cNvPr id="7" name="Freeform 7"/>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393C2F"/>
              </a:solidFill>
            </p:spPr>
            <p:txBody>
              <a:bodyPr/>
              <a:lstStyle/>
              <a:p>
                <a:endParaRPr lang="en-US"/>
              </a:p>
            </p:txBody>
          </p:sp>
          <p:sp>
            <p:nvSpPr>
              <p:cNvPr id="8" name="TextBox 8"/>
              <p:cNvSpPr txBox="1"/>
              <p:nvPr/>
            </p:nvSpPr>
            <p:spPr>
              <a:xfrm>
                <a:off x="0" y="-47625"/>
                <a:ext cx="703982" cy="73342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b="1">
                  <a:solidFill>
                    <a:srgbClr val="F6F6E9"/>
                  </a:solidFill>
                  <a:latin typeface="Open Sans Bold"/>
                  <a:ea typeface="Open Sans Bold"/>
                  <a:cs typeface="Open Sans Bold"/>
                  <a:sym typeface="Open Sans Bold"/>
                </a:rPr>
                <a:t>1</a:t>
              </a:r>
            </a:p>
          </p:txBody>
        </p:sp>
      </p:grpSp>
      <p:sp>
        <p:nvSpPr>
          <p:cNvPr id="12" name="Freeform 12"/>
          <p:cNvSpPr/>
          <p:nvPr/>
        </p:nvSpPr>
        <p:spPr>
          <a:xfrm>
            <a:off x="14383759" y="7183907"/>
            <a:ext cx="7315200" cy="2288430"/>
          </a:xfrm>
          <a:custGeom>
            <a:avLst/>
            <a:gdLst/>
            <a:ahLst/>
            <a:cxnLst/>
            <a:rect l="l" t="t" r="r" b="b"/>
            <a:pathLst>
              <a:path w="7315200" h="2288430">
                <a:moveTo>
                  <a:pt x="0" y="0"/>
                </a:moveTo>
                <a:lnTo>
                  <a:pt x="7315200" y="0"/>
                </a:lnTo>
                <a:lnTo>
                  <a:pt x="7315200" y="2288429"/>
                </a:lnTo>
                <a:lnTo>
                  <a:pt x="0" y="2288429"/>
                </a:lnTo>
                <a:lnTo>
                  <a:pt x="0" y="0"/>
                </a:lnTo>
                <a:close/>
              </a:path>
            </a:pathLst>
          </a:custGeom>
          <a:blipFill>
            <a:blip r:embed="rId2">
              <a:extLst>
                <a:ext uri="{96DAC541-7B7A-43D3-8B79-37D633B846F1}">
                  <asvg:svgBlip xmlns:asvg="http://schemas.microsoft.com/office/drawing/2016/SVG/main" r:embed="rId3"/>
                </a:ext>
              </a:extLst>
            </a:blip>
            <a:stretch>
              <a:fillRect b="-8274"/>
            </a:stretch>
          </a:blipFill>
        </p:spPr>
        <p:txBody>
          <a:bodyPr/>
          <a:lstStyle/>
          <a:p>
            <a:endParaRPr lang="en-US"/>
          </a:p>
        </p:txBody>
      </p:sp>
      <p:grpSp>
        <p:nvGrpSpPr>
          <p:cNvPr id="14" name="Group 7">
            <a:extLst>
              <a:ext uri="{FF2B5EF4-FFF2-40B4-BE49-F238E27FC236}">
                <a16:creationId xmlns:a16="http://schemas.microsoft.com/office/drawing/2014/main" id="{07AB528A-27B9-CB27-702B-5945C67FA4C6}"/>
              </a:ext>
            </a:extLst>
          </p:cNvPr>
          <p:cNvGrpSpPr/>
          <p:nvPr/>
        </p:nvGrpSpPr>
        <p:grpSpPr>
          <a:xfrm>
            <a:off x="-254169" y="7183907"/>
            <a:ext cx="21953128" cy="2505604"/>
            <a:chOff x="0" y="0"/>
            <a:chExt cx="29270837" cy="3340806"/>
          </a:xfrm>
        </p:grpSpPr>
        <p:sp>
          <p:nvSpPr>
            <p:cNvPr id="15" name="TextBox 8">
              <a:extLst>
                <a:ext uri="{FF2B5EF4-FFF2-40B4-BE49-F238E27FC236}">
                  <a16:creationId xmlns:a16="http://schemas.microsoft.com/office/drawing/2014/main" id="{F512EDD7-DF23-6433-A71C-A21937D6B713}"/>
                </a:ext>
              </a:extLst>
            </p:cNvPr>
            <p:cNvSpPr txBox="1"/>
            <p:nvPr/>
          </p:nvSpPr>
          <p:spPr>
            <a:xfrm>
              <a:off x="7951598" y="2740096"/>
              <a:ext cx="9176144" cy="600710"/>
            </a:xfrm>
            <a:prstGeom prst="rect">
              <a:avLst/>
            </a:prstGeom>
          </p:spPr>
          <p:txBody>
            <a:bodyPr lIns="0" tIns="0" rIns="0" bIns="0" rtlCol="0" anchor="t">
              <a:spAutoFit/>
            </a:bodyPr>
            <a:lstStyle/>
            <a:p>
              <a:pPr algn="ctr">
                <a:lnSpc>
                  <a:spcPts val="3779"/>
                </a:lnSpc>
              </a:pPr>
              <a:r>
                <a:rPr lang="en-US" sz="2700" dirty="0">
                  <a:solidFill>
                    <a:srgbClr val="393C2F"/>
                  </a:solidFill>
                  <a:latin typeface="Alatsi"/>
                  <a:ea typeface="Alatsi"/>
                  <a:cs typeface="Alatsi"/>
                  <a:sym typeface="Alatsi"/>
                </a:rPr>
                <a:t>City of Warrenton</a:t>
              </a:r>
            </a:p>
          </p:txBody>
        </p:sp>
        <p:sp>
          <p:nvSpPr>
            <p:cNvPr id="16" name="AutoShape 9">
              <a:extLst>
                <a:ext uri="{FF2B5EF4-FFF2-40B4-BE49-F238E27FC236}">
                  <a16:creationId xmlns:a16="http://schemas.microsoft.com/office/drawing/2014/main" id="{2AC4CC13-5AF4-19A4-F267-DD518BFB3B7A}"/>
                </a:ext>
              </a:extLst>
            </p:cNvPr>
            <p:cNvSpPr/>
            <p:nvPr/>
          </p:nvSpPr>
          <p:spPr>
            <a:xfrm>
              <a:off x="204" y="3069026"/>
              <a:ext cx="9473686" cy="25400"/>
            </a:xfrm>
            <a:prstGeom prst="line">
              <a:avLst/>
            </a:prstGeom>
            <a:ln w="152400" cap="flat">
              <a:solidFill>
                <a:srgbClr val="393C2F"/>
              </a:solidFill>
              <a:prstDash val="solid"/>
              <a:headEnd type="none" w="sm" len="sm"/>
              <a:tailEnd type="none" w="sm" len="sm"/>
            </a:ln>
          </p:spPr>
          <p:txBody>
            <a:bodyPr/>
            <a:lstStyle/>
            <a:p>
              <a:endParaRPr lang="en-US"/>
            </a:p>
          </p:txBody>
        </p:sp>
        <p:sp>
          <p:nvSpPr>
            <p:cNvPr id="17" name="AutoShape 10">
              <a:extLst>
                <a:ext uri="{FF2B5EF4-FFF2-40B4-BE49-F238E27FC236}">
                  <a16:creationId xmlns:a16="http://schemas.microsoft.com/office/drawing/2014/main" id="{166E49A8-2DE8-93F2-5592-E37FD7F608AF}"/>
                </a:ext>
              </a:extLst>
            </p:cNvPr>
            <p:cNvSpPr/>
            <p:nvPr/>
          </p:nvSpPr>
          <p:spPr>
            <a:xfrm>
              <a:off x="15587895" y="3069026"/>
              <a:ext cx="9473686" cy="25400"/>
            </a:xfrm>
            <a:prstGeom prst="line">
              <a:avLst/>
            </a:prstGeom>
            <a:ln w="152400" cap="flat">
              <a:solidFill>
                <a:srgbClr val="393C2F"/>
              </a:solidFill>
              <a:prstDash val="solid"/>
              <a:headEnd type="none" w="sm" len="sm"/>
              <a:tailEnd type="none" w="sm" len="sm"/>
            </a:ln>
          </p:spPr>
          <p:txBody>
            <a:bodyPr/>
            <a:lstStyle/>
            <a:p>
              <a:endParaRPr lang="en-US"/>
            </a:p>
          </p:txBody>
        </p:sp>
        <p:sp>
          <p:nvSpPr>
            <p:cNvPr id="18" name="Freeform 11">
              <a:extLst>
                <a:ext uri="{FF2B5EF4-FFF2-40B4-BE49-F238E27FC236}">
                  <a16:creationId xmlns:a16="http://schemas.microsoft.com/office/drawing/2014/main" id="{7684E76C-CD79-F970-0804-6BE9353A393F}"/>
                </a:ext>
              </a:extLst>
            </p:cNvPr>
            <p:cNvSpPr/>
            <p:nvPr/>
          </p:nvSpPr>
          <p:spPr>
            <a:xfrm>
              <a:off x="19517237" y="0"/>
              <a:ext cx="9753600" cy="3051240"/>
            </a:xfrm>
            <a:custGeom>
              <a:avLst/>
              <a:gdLst/>
              <a:ahLst/>
              <a:cxnLst/>
              <a:rect l="l" t="t" r="r" b="b"/>
              <a:pathLst>
                <a:path w="9753600" h="3051240">
                  <a:moveTo>
                    <a:pt x="0" y="0"/>
                  </a:moveTo>
                  <a:lnTo>
                    <a:pt x="9753600" y="0"/>
                  </a:lnTo>
                  <a:lnTo>
                    <a:pt x="9753600" y="3051240"/>
                  </a:lnTo>
                  <a:lnTo>
                    <a:pt x="0" y="3051240"/>
                  </a:lnTo>
                  <a:lnTo>
                    <a:pt x="0" y="0"/>
                  </a:lnTo>
                  <a:close/>
                </a:path>
              </a:pathLst>
            </a:custGeom>
            <a:blipFill>
              <a:blip r:embed="rId2">
                <a:extLst>
                  <a:ext uri="{96DAC541-7B7A-43D3-8B79-37D633B846F1}">
                    <asvg:svgBlip xmlns:asvg="http://schemas.microsoft.com/office/drawing/2016/SVG/main" r:embed="rId3"/>
                  </a:ext>
                </a:extLst>
              </a:blip>
              <a:stretch>
                <a:fillRect b="-8274"/>
              </a:stretch>
            </a:blipFill>
          </p:spPr>
          <p:txBody>
            <a:bodyPr/>
            <a:lstStyle/>
            <a:p>
              <a:endParaRPr lang="en-U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a:extLst>
            <a:ext uri="{FF2B5EF4-FFF2-40B4-BE49-F238E27FC236}">
              <a16:creationId xmlns:a16="http://schemas.microsoft.com/office/drawing/2014/main" id="{9A4B4DAD-15CD-A4A2-C705-9CA080C6E82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C3A9F43-E4C1-4753-FA64-7620E95592B1}"/>
              </a:ext>
            </a:extLst>
          </p:cNvPr>
          <p:cNvGrpSpPr/>
          <p:nvPr/>
        </p:nvGrpSpPr>
        <p:grpSpPr>
          <a:xfrm>
            <a:off x="621030" y="-1641171"/>
            <a:ext cx="7900907" cy="11980485"/>
            <a:chOff x="0" y="0"/>
            <a:chExt cx="10534542" cy="15973979"/>
          </a:xfrm>
        </p:grpSpPr>
        <p:sp>
          <p:nvSpPr>
            <p:cNvPr id="3" name="TextBox 3">
              <a:extLst>
                <a:ext uri="{FF2B5EF4-FFF2-40B4-BE49-F238E27FC236}">
                  <a16:creationId xmlns:a16="http://schemas.microsoft.com/office/drawing/2014/main" id="{B382B7BC-8953-5841-32A6-A8A5AB963A8A}"/>
                </a:ext>
              </a:extLst>
            </p:cNvPr>
            <p:cNvSpPr txBox="1"/>
            <p:nvPr/>
          </p:nvSpPr>
          <p:spPr>
            <a:xfrm rot="-5400000">
              <a:off x="-4344867" y="8815624"/>
              <a:ext cx="9176144" cy="600710"/>
            </a:xfrm>
            <a:prstGeom prst="rect">
              <a:avLst/>
            </a:prstGeom>
          </p:spPr>
          <p:txBody>
            <a:bodyPr lIns="0" tIns="0" rIns="0" bIns="0" rtlCol="0" anchor="t">
              <a:spAutoFit/>
            </a:bodyPr>
            <a:lstStyle/>
            <a:p>
              <a:pPr algn="ctr">
                <a:lnSpc>
                  <a:spcPts val="3779"/>
                </a:lnSpc>
              </a:pPr>
              <a:r>
                <a:rPr lang="en-US" sz="2700">
                  <a:solidFill>
                    <a:srgbClr val="393C2F"/>
                  </a:solidFill>
                  <a:latin typeface="Alatsi"/>
                  <a:ea typeface="Alatsi"/>
                  <a:cs typeface="Alatsi"/>
                  <a:sym typeface="Alatsi"/>
                </a:rPr>
                <a:t>City  of  Warrenton</a:t>
              </a:r>
            </a:p>
          </p:txBody>
        </p:sp>
        <p:sp>
          <p:nvSpPr>
            <p:cNvPr id="4" name="AutoShape 4">
              <a:extLst>
                <a:ext uri="{FF2B5EF4-FFF2-40B4-BE49-F238E27FC236}">
                  <a16:creationId xmlns:a16="http://schemas.microsoft.com/office/drawing/2014/main" id="{8F7B7681-4C87-728C-4E61-2F45B50DC0B5}"/>
                </a:ext>
              </a:extLst>
            </p:cNvPr>
            <p:cNvSpPr/>
            <p:nvPr/>
          </p:nvSpPr>
          <p:spPr>
            <a:xfrm flipH="1" flipV="1">
              <a:off x="258390" y="11977235"/>
              <a:ext cx="7203" cy="3996607"/>
            </a:xfrm>
            <a:prstGeom prst="line">
              <a:avLst/>
            </a:prstGeom>
            <a:ln w="152400" cap="flat">
              <a:solidFill>
                <a:srgbClr val="393C2F"/>
              </a:solidFill>
              <a:prstDash val="solid"/>
              <a:headEnd type="none" w="sm" len="sm"/>
              <a:tailEnd type="none" w="sm" len="sm"/>
            </a:ln>
          </p:spPr>
          <p:txBody>
            <a:bodyPr/>
            <a:lstStyle/>
            <a:p>
              <a:endParaRPr lang="en-US"/>
            </a:p>
          </p:txBody>
        </p:sp>
        <p:sp>
          <p:nvSpPr>
            <p:cNvPr id="5" name="AutoShape 5">
              <a:extLst>
                <a:ext uri="{FF2B5EF4-FFF2-40B4-BE49-F238E27FC236}">
                  <a16:creationId xmlns:a16="http://schemas.microsoft.com/office/drawing/2014/main" id="{00809098-55B3-1F09-5373-173225E7D66B}"/>
                </a:ext>
              </a:extLst>
            </p:cNvPr>
            <p:cNvSpPr/>
            <p:nvPr/>
          </p:nvSpPr>
          <p:spPr>
            <a:xfrm flipH="1" flipV="1">
              <a:off x="264577" y="2118613"/>
              <a:ext cx="7203" cy="3996607"/>
            </a:xfrm>
            <a:prstGeom prst="line">
              <a:avLst/>
            </a:prstGeom>
            <a:ln w="152400" cap="flat">
              <a:solidFill>
                <a:srgbClr val="393C2F"/>
              </a:solidFill>
              <a:prstDash val="solid"/>
              <a:headEnd type="none" w="sm" len="sm"/>
              <a:tailEnd type="none" w="sm" len="sm"/>
            </a:ln>
          </p:spPr>
          <p:txBody>
            <a:bodyPr/>
            <a:lstStyle/>
            <a:p>
              <a:endParaRPr lang="en-US"/>
            </a:p>
          </p:txBody>
        </p:sp>
        <p:sp>
          <p:nvSpPr>
            <p:cNvPr id="6" name="Freeform 6">
              <a:extLst>
                <a:ext uri="{FF2B5EF4-FFF2-40B4-BE49-F238E27FC236}">
                  <a16:creationId xmlns:a16="http://schemas.microsoft.com/office/drawing/2014/main" id="{D0A3D0FA-747A-2E73-E3A8-F14841F8F163}"/>
                </a:ext>
              </a:extLst>
            </p:cNvPr>
            <p:cNvSpPr/>
            <p:nvPr/>
          </p:nvSpPr>
          <p:spPr>
            <a:xfrm>
              <a:off x="780942" y="0"/>
              <a:ext cx="9753600" cy="3303711"/>
            </a:xfrm>
            <a:custGeom>
              <a:avLst/>
              <a:gdLst/>
              <a:ahLst/>
              <a:cxnLst/>
              <a:rect l="l" t="t" r="r" b="b"/>
              <a:pathLst>
                <a:path w="9753600" h="3303711">
                  <a:moveTo>
                    <a:pt x="0" y="0"/>
                  </a:moveTo>
                  <a:lnTo>
                    <a:pt x="9753600" y="0"/>
                  </a:lnTo>
                  <a:lnTo>
                    <a:pt x="9753600" y="3303711"/>
                  </a:lnTo>
                  <a:lnTo>
                    <a:pt x="0" y="33037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7" name="TextBox 7">
            <a:extLst>
              <a:ext uri="{FF2B5EF4-FFF2-40B4-BE49-F238E27FC236}">
                <a16:creationId xmlns:a16="http://schemas.microsoft.com/office/drawing/2014/main" id="{44384200-7B27-69A8-D15F-21CBBBC55320}"/>
              </a:ext>
            </a:extLst>
          </p:cNvPr>
          <p:cNvSpPr txBox="1"/>
          <p:nvPr/>
        </p:nvSpPr>
        <p:spPr>
          <a:xfrm>
            <a:off x="3318795" y="866758"/>
            <a:ext cx="11650410" cy="1451009"/>
          </a:xfrm>
          <a:prstGeom prst="rect">
            <a:avLst/>
          </a:prstGeom>
        </p:spPr>
        <p:txBody>
          <a:bodyPr lIns="0" tIns="0" rIns="0" bIns="0" rtlCol="0" anchor="t">
            <a:spAutoFit/>
          </a:bodyPr>
          <a:lstStyle/>
          <a:p>
            <a:pPr algn="ctr">
              <a:lnSpc>
                <a:spcPts val="11899"/>
              </a:lnSpc>
            </a:pPr>
            <a:r>
              <a:rPr lang="en-US" sz="8499" dirty="0">
                <a:solidFill>
                  <a:srgbClr val="272727"/>
                </a:solidFill>
                <a:latin typeface="Alatsi"/>
                <a:ea typeface="Alatsi"/>
                <a:cs typeface="Alatsi"/>
                <a:sym typeface="Alatsi"/>
              </a:rPr>
              <a:t>Government Actions</a:t>
            </a:r>
          </a:p>
        </p:txBody>
      </p:sp>
      <p:grpSp>
        <p:nvGrpSpPr>
          <p:cNvPr id="8" name="Group 8">
            <a:extLst>
              <a:ext uri="{FF2B5EF4-FFF2-40B4-BE49-F238E27FC236}">
                <a16:creationId xmlns:a16="http://schemas.microsoft.com/office/drawing/2014/main" id="{BFB2EC44-E6D6-36FF-8462-43F0CF53176A}"/>
              </a:ext>
            </a:extLst>
          </p:cNvPr>
          <p:cNvGrpSpPr/>
          <p:nvPr/>
        </p:nvGrpSpPr>
        <p:grpSpPr>
          <a:xfrm>
            <a:off x="1704735" y="3085639"/>
            <a:ext cx="15514319" cy="5218417"/>
            <a:chOff x="0" y="0"/>
            <a:chExt cx="20685759" cy="6957890"/>
          </a:xfrm>
        </p:grpSpPr>
        <p:grpSp>
          <p:nvGrpSpPr>
            <p:cNvPr id="9" name="Group 9">
              <a:extLst>
                <a:ext uri="{FF2B5EF4-FFF2-40B4-BE49-F238E27FC236}">
                  <a16:creationId xmlns:a16="http://schemas.microsoft.com/office/drawing/2014/main" id="{D09726D1-6605-DE7B-6DFA-D9F2E6A23DD8}"/>
                </a:ext>
              </a:extLst>
            </p:cNvPr>
            <p:cNvGrpSpPr/>
            <p:nvPr/>
          </p:nvGrpSpPr>
          <p:grpSpPr>
            <a:xfrm>
              <a:off x="0" y="0"/>
              <a:ext cx="1473815" cy="1473815"/>
              <a:chOff x="0" y="0"/>
              <a:chExt cx="812800" cy="812800"/>
            </a:xfrm>
          </p:grpSpPr>
          <p:sp>
            <p:nvSpPr>
              <p:cNvPr id="10" name="Freeform 10">
                <a:extLst>
                  <a:ext uri="{FF2B5EF4-FFF2-40B4-BE49-F238E27FC236}">
                    <a16:creationId xmlns:a16="http://schemas.microsoft.com/office/drawing/2014/main" id="{8CF6830B-83C0-743F-40BF-7D7F8519DB4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3C2F"/>
              </a:solidFill>
            </p:spPr>
            <p:txBody>
              <a:bodyPr/>
              <a:lstStyle/>
              <a:p>
                <a:endParaRPr lang="en-US"/>
              </a:p>
            </p:txBody>
          </p:sp>
          <p:sp>
            <p:nvSpPr>
              <p:cNvPr id="11" name="TextBox 11">
                <a:extLst>
                  <a:ext uri="{FF2B5EF4-FFF2-40B4-BE49-F238E27FC236}">
                    <a16:creationId xmlns:a16="http://schemas.microsoft.com/office/drawing/2014/main" id="{9FE95C30-D0A5-1BA2-9572-03BAF0EBAEEC}"/>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2" name="TextBox 12">
              <a:extLst>
                <a:ext uri="{FF2B5EF4-FFF2-40B4-BE49-F238E27FC236}">
                  <a16:creationId xmlns:a16="http://schemas.microsoft.com/office/drawing/2014/main" id="{35DC3C8B-0F12-6F6A-756C-CA4E1C0FC042}"/>
                </a:ext>
              </a:extLst>
            </p:cNvPr>
            <p:cNvSpPr txBox="1"/>
            <p:nvPr/>
          </p:nvSpPr>
          <p:spPr>
            <a:xfrm>
              <a:off x="0" y="130580"/>
              <a:ext cx="1473815" cy="1117363"/>
            </a:xfrm>
            <a:prstGeom prst="rect">
              <a:avLst/>
            </a:prstGeom>
          </p:spPr>
          <p:txBody>
            <a:bodyPr lIns="0" tIns="0" rIns="0" bIns="0" rtlCol="0" anchor="t">
              <a:spAutoFit/>
            </a:bodyPr>
            <a:lstStyle/>
            <a:p>
              <a:pPr algn="ctr">
                <a:lnSpc>
                  <a:spcPts val="7048"/>
                </a:lnSpc>
              </a:pPr>
              <a:r>
                <a:rPr lang="en-US" sz="5034">
                  <a:solidFill>
                    <a:srgbClr val="F6F6E9"/>
                  </a:solidFill>
                  <a:latin typeface="Alatsi"/>
                  <a:ea typeface="Alatsi"/>
                  <a:cs typeface="Alatsi"/>
                  <a:sym typeface="Alatsi"/>
                </a:rPr>
                <a:t>1</a:t>
              </a:r>
            </a:p>
          </p:txBody>
        </p:sp>
        <p:grpSp>
          <p:nvGrpSpPr>
            <p:cNvPr id="13" name="Group 13">
              <a:extLst>
                <a:ext uri="{FF2B5EF4-FFF2-40B4-BE49-F238E27FC236}">
                  <a16:creationId xmlns:a16="http://schemas.microsoft.com/office/drawing/2014/main" id="{7BA46D30-7510-95B9-6C3A-531866778BF1}"/>
                </a:ext>
              </a:extLst>
            </p:cNvPr>
            <p:cNvGrpSpPr/>
            <p:nvPr/>
          </p:nvGrpSpPr>
          <p:grpSpPr>
            <a:xfrm>
              <a:off x="0" y="2742037"/>
              <a:ext cx="1473815" cy="1473815"/>
              <a:chOff x="0" y="0"/>
              <a:chExt cx="812800" cy="812800"/>
            </a:xfrm>
          </p:grpSpPr>
          <p:sp>
            <p:nvSpPr>
              <p:cNvPr id="14" name="Freeform 14">
                <a:extLst>
                  <a:ext uri="{FF2B5EF4-FFF2-40B4-BE49-F238E27FC236}">
                    <a16:creationId xmlns:a16="http://schemas.microsoft.com/office/drawing/2014/main" id="{63269343-D9D3-804E-E11F-2F749C0F868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3C2F"/>
              </a:solidFill>
            </p:spPr>
            <p:txBody>
              <a:bodyPr/>
              <a:lstStyle/>
              <a:p>
                <a:endParaRPr lang="en-US"/>
              </a:p>
            </p:txBody>
          </p:sp>
          <p:sp>
            <p:nvSpPr>
              <p:cNvPr id="15" name="TextBox 15">
                <a:extLst>
                  <a:ext uri="{FF2B5EF4-FFF2-40B4-BE49-F238E27FC236}">
                    <a16:creationId xmlns:a16="http://schemas.microsoft.com/office/drawing/2014/main" id="{B49D74C1-DC0D-7236-6118-838051FB29FD}"/>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6" name="TextBox 16">
              <a:extLst>
                <a:ext uri="{FF2B5EF4-FFF2-40B4-BE49-F238E27FC236}">
                  <a16:creationId xmlns:a16="http://schemas.microsoft.com/office/drawing/2014/main" id="{0C13E741-46EE-DF38-F3DE-FA7DE9DD8921}"/>
                </a:ext>
              </a:extLst>
            </p:cNvPr>
            <p:cNvSpPr txBox="1"/>
            <p:nvPr/>
          </p:nvSpPr>
          <p:spPr>
            <a:xfrm>
              <a:off x="0" y="2872617"/>
              <a:ext cx="1473815" cy="1105898"/>
            </a:xfrm>
            <a:prstGeom prst="rect">
              <a:avLst/>
            </a:prstGeom>
          </p:spPr>
          <p:txBody>
            <a:bodyPr lIns="0" tIns="0" rIns="0" bIns="0" rtlCol="0" anchor="t">
              <a:spAutoFit/>
            </a:bodyPr>
            <a:lstStyle/>
            <a:p>
              <a:pPr algn="ctr">
                <a:lnSpc>
                  <a:spcPts val="7048"/>
                </a:lnSpc>
              </a:pPr>
              <a:r>
                <a:rPr lang="en-US" sz="5034">
                  <a:solidFill>
                    <a:srgbClr val="F6F6E9"/>
                  </a:solidFill>
                  <a:latin typeface="Alatsi"/>
                  <a:ea typeface="Alatsi"/>
                  <a:cs typeface="Alatsi"/>
                  <a:sym typeface="Alatsi"/>
                </a:rPr>
                <a:t>2</a:t>
              </a:r>
            </a:p>
          </p:txBody>
        </p:sp>
        <p:grpSp>
          <p:nvGrpSpPr>
            <p:cNvPr id="17" name="Group 17">
              <a:extLst>
                <a:ext uri="{FF2B5EF4-FFF2-40B4-BE49-F238E27FC236}">
                  <a16:creationId xmlns:a16="http://schemas.microsoft.com/office/drawing/2014/main" id="{9CCE4696-9C27-F970-2675-C6BD4B0FEFE7}"/>
                </a:ext>
              </a:extLst>
            </p:cNvPr>
            <p:cNvGrpSpPr/>
            <p:nvPr/>
          </p:nvGrpSpPr>
          <p:grpSpPr>
            <a:xfrm>
              <a:off x="0" y="5484075"/>
              <a:ext cx="1473815" cy="1473815"/>
              <a:chOff x="0" y="0"/>
              <a:chExt cx="812800" cy="812800"/>
            </a:xfrm>
          </p:grpSpPr>
          <p:sp>
            <p:nvSpPr>
              <p:cNvPr id="18" name="Freeform 18">
                <a:extLst>
                  <a:ext uri="{FF2B5EF4-FFF2-40B4-BE49-F238E27FC236}">
                    <a16:creationId xmlns:a16="http://schemas.microsoft.com/office/drawing/2014/main" id="{847A2FCA-3FB3-637C-8414-240C5CF58E9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3C2F"/>
              </a:solidFill>
            </p:spPr>
            <p:txBody>
              <a:bodyPr/>
              <a:lstStyle/>
              <a:p>
                <a:endParaRPr lang="en-US"/>
              </a:p>
            </p:txBody>
          </p:sp>
          <p:sp>
            <p:nvSpPr>
              <p:cNvPr id="19" name="TextBox 19">
                <a:extLst>
                  <a:ext uri="{FF2B5EF4-FFF2-40B4-BE49-F238E27FC236}">
                    <a16:creationId xmlns:a16="http://schemas.microsoft.com/office/drawing/2014/main" id="{403792E9-82CD-2791-B08D-832DCCDC70C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0" name="TextBox 20">
              <a:extLst>
                <a:ext uri="{FF2B5EF4-FFF2-40B4-BE49-F238E27FC236}">
                  <a16:creationId xmlns:a16="http://schemas.microsoft.com/office/drawing/2014/main" id="{A1042651-D3B5-D44A-DFCB-19A22AB2FB16}"/>
                </a:ext>
              </a:extLst>
            </p:cNvPr>
            <p:cNvSpPr txBox="1"/>
            <p:nvPr/>
          </p:nvSpPr>
          <p:spPr>
            <a:xfrm>
              <a:off x="0" y="5614654"/>
              <a:ext cx="1473815" cy="1117405"/>
            </a:xfrm>
            <a:prstGeom prst="rect">
              <a:avLst/>
            </a:prstGeom>
          </p:spPr>
          <p:txBody>
            <a:bodyPr lIns="0" tIns="0" rIns="0" bIns="0" rtlCol="0" anchor="t">
              <a:spAutoFit/>
            </a:bodyPr>
            <a:lstStyle/>
            <a:p>
              <a:pPr algn="ctr">
                <a:lnSpc>
                  <a:spcPts val="7048"/>
                </a:lnSpc>
              </a:pPr>
              <a:r>
                <a:rPr lang="en-US" sz="5034">
                  <a:solidFill>
                    <a:srgbClr val="F6F6E9"/>
                  </a:solidFill>
                  <a:latin typeface="Alatsi"/>
                  <a:ea typeface="Alatsi"/>
                  <a:cs typeface="Alatsi"/>
                  <a:sym typeface="Alatsi"/>
                </a:rPr>
                <a:t>3</a:t>
              </a:r>
            </a:p>
          </p:txBody>
        </p:sp>
        <p:sp>
          <p:nvSpPr>
            <p:cNvPr id="21" name="TextBox 21">
              <a:extLst>
                <a:ext uri="{FF2B5EF4-FFF2-40B4-BE49-F238E27FC236}">
                  <a16:creationId xmlns:a16="http://schemas.microsoft.com/office/drawing/2014/main" id="{946BA1FA-4DF3-1880-9743-3046CB67E92C}"/>
                </a:ext>
              </a:extLst>
            </p:cNvPr>
            <p:cNvSpPr txBox="1"/>
            <p:nvPr/>
          </p:nvSpPr>
          <p:spPr>
            <a:xfrm>
              <a:off x="1708836" y="383473"/>
              <a:ext cx="18976923" cy="690019"/>
            </a:xfrm>
            <a:prstGeom prst="rect">
              <a:avLst/>
            </a:prstGeom>
          </p:spPr>
          <p:txBody>
            <a:bodyPr lIns="0" tIns="0" rIns="0" bIns="0" rtlCol="0" anchor="t">
              <a:spAutoFit/>
            </a:bodyPr>
            <a:lstStyle/>
            <a:p>
              <a:pPr algn="l">
                <a:lnSpc>
                  <a:spcPts val="4322"/>
                </a:lnSpc>
              </a:pPr>
              <a:r>
                <a:rPr lang="en-US" sz="3087" dirty="0">
                  <a:solidFill>
                    <a:srgbClr val="272727"/>
                  </a:solidFill>
                  <a:latin typeface="Alatsi"/>
                  <a:ea typeface="Alatsi"/>
                  <a:cs typeface="Alatsi"/>
                  <a:sym typeface="Alatsi"/>
                </a:rPr>
                <a:t>Recertification of levees throughout Warrenton.</a:t>
              </a:r>
            </a:p>
          </p:txBody>
        </p:sp>
        <p:sp>
          <p:nvSpPr>
            <p:cNvPr id="22" name="TextBox 22">
              <a:extLst>
                <a:ext uri="{FF2B5EF4-FFF2-40B4-BE49-F238E27FC236}">
                  <a16:creationId xmlns:a16="http://schemas.microsoft.com/office/drawing/2014/main" id="{FDDC76E7-AA37-5811-7BEB-F90E7BED089E}"/>
                </a:ext>
              </a:extLst>
            </p:cNvPr>
            <p:cNvSpPr txBox="1"/>
            <p:nvPr/>
          </p:nvSpPr>
          <p:spPr>
            <a:xfrm>
              <a:off x="1708836" y="3080556"/>
              <a:ext cx="18976923" cy="690019"/>
            </a:xfrm>
            <a:prstGeom prst="rect">
              <a:avLst/>
            </a:prstGeom>
          </p:spPr>
          <p:txBody>
            <a:bodyPr lIns="0" tIns="0" rIns="0" bIns="0" rtlCol="0" anchor="t">
              <a:spAutoFit/>
            </a:bodyPr>
            <a:lstStyle/>
            <a:p>
              <a:pPr algn="l">
                <a:lnSpc>
                  <a:spcPts val="4322"/>
                </a:lnSpc>
              </a:pPr>
              <a:r>
                <a:rPr lang="en-US" sz="3087" dirty="0">
                  <a:solidFill>
                    <a:srgbClr val="272727"/>
                  </a:solidFill>
                  <a:latin typeface="Alatsi"/>
                  <a:ea typeface="Alatsi"/>
                  <a:cs typeface="Alatsi"/>
                  <a:sym typeface="Alatsi"/>
                </a:rPr>
                <a:t>Weighing options for Pre-Implementation Compliance Measures.</a:t>
              </a:r>
            </a:p>
          </p:txBody>
        </p:sp>
        <p:sp>
          <p:nvSpPr>
            <p:cNvPr id="23" name="TextBox 23">
              <a:extLst>
                <a:ext uri="{FF2B5EF4-FFF2-40B4-BE49-F238E27FC236}">
                  <a16:creationId xmlns:a16="http://schemas.microsoft.com/office/drawing/2014/main" id="{E165C00F-13F6-1C89-249D-72EE59DA8E3D}"/>
                </a:ext>
              </a:extLst>
            </p:cNvPr>
            <p:cNvSpPr txBox="1"/>
            <p:nvPr/>
          </p:nvSpPr>
          <p:spPr>
            <a:xfrm>
              <a:off x="1708836" y="5508350"/>
              <a:ext cx="18976923" cy="1425263"/>
            </a:xfrm>
            <a:prstGeom prst="rect">
              <a:avLst/>
            </a:prstGeom>
          </p:spPr>
          <p:txBody>
            <a:bodyPr lIns="0" tIns="0" rIns="0" bIns="0" rtlCol="0" anchor="t">
              <a:spAutoFit/>
            </a:bodyPr>
            <a:lstStyle/>
            <a:p>
              <a:pPr algn="l">
                <a:lnSpc>
                  <a:spcPts val="4322"/>
                </a:lnSpc>
              </a:pPr>
              <a:r>
                <a:rPr lang="en-US" sz="3087" dirty="0">
                  <a:solidFill>
                    <a:srgbClr val="272727"/>
                  </a:solidFill>
                  <a:latin typeface="Alatsi"/>
                  <a:ea typeface="Alatsi"/>
                  <a:cs typeface="Alatsi"/>
                  <a:sym typeface="Alatsi"/>
                </a:rPr>
                <a:t>Participating in Oregonians for Floodplain Protection, including potentially participating in litigation.</a:t>
              </a:r>
            </a:p>
          </p:txBody>
        </p:sp>
      </p:grpSp>
      <p:grpSp>
        <p:nvGrpSpPr>
          <p:cNvPr id="24" name="Group 24">
            <a:extLst>
              <a:ext uri="{FF2B5EF4-FFF2-40B4-BE49-F238E27FC236}">
                <a16:creationId xmlns:a16="http://schemas.microsoft.com/office/drawing/2014/main" id="{57F04CE6-B558-582D-9B56-2F560B4B6904}"/>
              </a:ext>
            </a:extLst>
          </p:cNvPr>
          <p:cNvGrpSpPr/>
          <p:nvPr/>
        </p:nvGrpSpPr>
        <p:grpSpPr>
          <a:xfrm>
            <a:off x="15859155" y="0"/>
            <a:ext cx="1562612" cy="1673225"/>
            <a:chOff x="0" y="0"/>
            <a:chExt cx="2083482" cy="2230967"/>
          </a:xfrm>
        </p:grpSpPr>
        <p:grpSp>
          <p:nvGrpSpPr>
            <p:cNvPr id="25" name="Group 25">
              <a:extLst>
                <a:ext uri="{FF2B5EF4-FFF2-40B4-BE49-F238E27FC236}">
                  <a16:creationId xmlns:a16="http://schemas.microsoft.com/office/drawing/2014/main" id="{AE94436A-1B3E-2BC8-3C4D-FC1083CDB7DD}"/>
                </a:ext>
              </a:extLst>
            </p:cNvPr>
            <p:cNvGrpSpPr/>
            <p:nvPr/>
          </p:nvGrpSpPr>
          <p:grpSpPr>
            <a:xfrm>
              <a:off x="75599" y="0"/>
              <a:ext cx="1932284" cy="2230967"/>
              <a:chOff x="0" y="0"/>
              <a:chExt cx="703982" cy="812800"/>
            </a:xfrm>
          </p:grpSpPr>
          <p:sp>
            <p:nvSpPr>
              <p:cNvPr id="26" name="Freeform 26">
                <a:extLst>
                  <a:ext uri="{FF2B5EF4-FFF2-40B4-BE49-F238E27FC236}">
                    <a16:creationId xmlns:a16="http://schemas.microsoft.com/office/drawing/2014/main" id="{8E834D2F-746A-0E8A-8732-CCA73D125E55}"/>
                  </a:ext>
                </a:extLst>
              </p:cNvPr>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393C2F"/>
              </a:solidFill>
            </p:spPr>
            <p:txBody>
              <a:bodyPr/>
              <a:lstStyle/>
              <a:p>
                <a:endParaRPr lang="en-US"/>
              </a:p>
            </p:txBody>
          </p:sp>
          <p:sp>
            <p:nvSpPr>
              <p:cNvPr id="27" name="TextBox 27">
                <a:extLst>
                  <a:ext uri="{FF2B5EF4-FFF2-40B4-BE49-F238E27FC236}">
                    <a16:creationId xmlns:a16="http://schemas.microsoft.com/office/drawing/2014/main" id="{66DB3B5A-EDA6-AFE3-EB7E-E0B75050ADD2}"/>
                  </a:ext>
                </a:extLst>
              </p:cNvPr>
              <p:cNvSpPr txBox="1"/>
              <p:nvPr/>
            </p:nvSpPr>
            <p:spPr>
              <a:xfrm>
                <a:off x="0" y="-47625"/>
                <a:ext cx="703982" cy="733425"/>
              </a:xfrm>
              <a:prstGeom prst="rect">
                <a:avLst/>
              </a:prstGeom>
            </p:spPr>
            <p:txBody>
              <a:bodyPr lIns="50800" tIns="50800" rIns="50800" bIns="50800" rtlCol="0" anchor="ctr"/>
              <a:lstStyle/>
              <a:p>
                <a:pPr algn="ctr">
                  <a:lnSpc>
                    <a:spcPts val="2659"/>
                  </a:lnSpc>
                </a:pPr>
                <a:endParaRPr/>
              </a:p>
            </p:txBody>
          </p:sp>
        </p:grpSp>
        <p:sp>
          <p:nvSpPr>
            <p:cNvPr id="28" name="TextBox 28">
              <a:extLst>
                <a:ext uri="{FF2B5EF4-FFF2-40B4-BE49-F238E27FC236}">
                  <a16:creationId xmlns:a16="http://schemas.microsoft.com/office/drawing/2014/main" id="{D58638F5-41A0-64D8-03EF-7A2C880E9E6A}"/>
                </a:ext>
              </a:extLst>
            </p:cNvPr>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b="1" dirty="0">
                  <a:solidFill>
                    <a:srgbClr val="F6F6E9"/>
                  </a:solidFill>
                  <a:latin typeface="Open Sans Bold"/>
                  <a:ea typeface="Open Sans Bold"/>
                  <a:cs typeface="Open Sans Bold"/>
                  <a:sym typeface="Open Sans Bold"/>
                </a:rPr>
                <a:t>19</a:t>
              </a:r>
            </a:p>
          </p:txBody>
        </p:sp>
      </p:grpSp>
      <p:sp>
        <p:nvSpPr>
          <p:cNvPr id="29" name="Freeform 29">
            <a:extLst>
              <a:ext uri="{FF2B5EF4-FFF2-40B4-BE49-F238E27FC236}">
                <a16:creationId xmlns:a16="http://schemas.microsoft.com/office/drawing/2014/main" id="{CDCE16B8-6DC2-39B8-73EA-B60FEBCCA719}"/>
              </a:ext>
            </a:extLst>
          </p:cNvPr>
          <p:cNvSpPr/>
          <p:nvPr/>
        </p:nvSpPr>
        <p:spPr>
          <a:xfrm>
            <a:off x="11804788" y="9258300"/>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3773489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 name="Freeform 2"/>
          <p:cNvSpPr/>
          <p:nvPr/>
        </p:nvSpPr>
        <p:spPr>
          <a:xfrm>
            <a:off x="12412831" y="8026211"/>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1413653" y="-573693"/>
            <a:ext cx="7315200" cy="2477783"/>
          </a:xfrm>
          <a:custGeom>
            <a:avLst/>
            <a:gdLst/>
            <a:ahLst/>
            <a:cxnLst/>
            <a:rect l="l" t="t" r="r" b="b"/>
            <a:pathLst>
              <a:path w="7315200" h="2477783">
                <a:moveTo>
                  <a:pt x="0" y="0"/>
                </a:moveTo>
                <a:lnTo>
                  <a:pt x="7315200" y="0"/>
                </a:lnTo>
                <a:lnTo>
                  <a:pt x="7315200" y="2477784"/>
                </a:lnTo>
                <a:lnTo>
                  <a:pt x="0" y="2477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0" y="-180826"/>
            <a:ext cx="4239084" cy="10467826"/>
          </a:xfrm>
          <a:custGeom>
            <a:avLst/>
            <a:gdLst/>
            <a:ahLst/>
            <a:cxnLst/>
            <a:rect l="l" t="t" r="r" b="b"/>
            <a:pathLst>
              <a:path w="4239084" h="10467826">
                <a:moveTo>
                  <a:pt x="0" y="0"/>
                </a:moveTo>
                <a:lnTo>
                  <a:pt x="4239084" y="0"/>
                </a:lnTo>
                <a:lnTo>
                  <a:pt x="4239084" y="10467826"/>
                </a:lnTo>
                <a:lnTo>
                  <a:pt x="0" y="104678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26573" y="8456173"/>
            <a:ext cx="1604254" cy="1604254"/>
          </a:xfrm>
          <a:custGeom>
            <a:avLst/>
            <a:gdLst/>
            <a:ahLst/>
            <a:cxnLst/>
            <a:rect l="l" t="t" r="r" b="b"/>
            <a:pathLst>
              <a:path w="1604254" h="1604254">
                <a:moveTo>
                  <a:pt x="0" y="0"/>
                </a:moveTo>
                <a:lnTo>
                  <a:pt x="1604254" y="0"/>
                </a:lnTo>
                <a:lnTo>
                  <a:pt x="1604254" y="1604254"/>
                </a:lnTo>
                <a:lnTo>
                  <a:pt x="0" y="1604254"/>
                </a:lnTo>
                <a:lnTo>
                  <a:pt x="0" y="0"/>
                </a:lnTo>
                <a:close/>
              </a:path>
            </a:pathLst>
          </a:custGeom>
          <a:blipFill>
            <a:blip r:embed="rId6"/>
            <a:stretch>
              <a:fillRect/>
            </a:stretch>
          </a:blipFill>
        </p:spPr>
        <p:txBody>
          <a:bodyPr/>
          <a:lstStyle/>
          <a:p>
            <a:endParaRPr lang="en-US"/>
          </a:p>
        </p:txBody>
      </p:sp>
      <p:sp>
        <p:nvSpPr>
          <p:cNvPr id="6" name="TextBox 6"/>
          <p:cNvSpPr txBox="1"/>
          <p:nvPr/>
        </p:nvSpPr>
        <p:spPr>
          <a:xfrm>
            <a:off x="4633952" y="3570616"/>
            <a:ext cx="11627497" cy="2512845"/>
          </a:xfrm>
          <a:prstGeom prst="rect">
            <a:avLst/>
          </a:prstGeom>
        </p:spPr>
        <p:txBody>
          <a:bodyPr lIns="0" tIns="0" rIns="0" bIns="0" rtlCol="0" anchor="t">
            <a:spAutoFit/>
          </a:bodyPr>
          <a:lstStyle/>
          <a:p>
            <a:pPr algn="ctr">
              <a:lnSpc>
                <a:spcPts val="20573"/>
              </a:lnSpc>
            </a:pPr>
            <a:r>
              <a:rPr lang="en-US" sz="14695" dirty="0">
                <a:solidFill>
                  <a:srgbClr val="272727"/>
                </a:solidFill>
                <a:latin typeface="Alatsi"/>
                <a:ea typeface="Alatsi"/>
                <a:cs typeface="Alatsi"/>
                <a:sym typeface="Alatsi"/>
              </a:rPr>
              <a:t>Questions?</a:t>
            </a:r>
          </a:p>
        </p:txBody>
      </p:sp>
      <p:sp>
        <p:nvSpPr>
          <p:cNvPr id="8" name="TextBox 8"/>
          <p:cNvSpPr txBox="1"/>
          <p:nvPr/>
        </p:nvSpPr>
        <p:spPr>
          <a:xfrm>
            <a:off x="7067640" y="8725001"/>
            <a:ext cx="6882108" cy="530269"/>
          </a:xfrm>
          <a:prstGeom prst="rect">
            <a:avLst/>
          </a:prstGeom>
        </p:spPr>
        <p:txBody>
          <a:bodyPr lIns="0" tIns="0" rIns="0" bIns="0" rtlCol="0" anchor="t">
            <a:spAutoFit/>
          </a:bodyPr>
          <a:lstStyle/>
          <a:p>
            <a:pPr algn="ctr">
              <a:lnSpc>
                <a:spcPts val="4376"/>
              </a:lnSpc>
            </a:pPr>
            <a:r>
              <a:rPr lang="en-US" sz="3126" spc="62">
                <a:solidFill>
                  <a:srgbClr val="272727"/>
                </a:solidFill>
                <a:latin typeface="Alatsi"/>
                <a:ea typeface="Alatsi"/>
                <a:cs typeface="Alatsi"/>
                <a:sym typeface="Alatsi"/>
              </a:rPr>
              <a:t>City of Warrenton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a:extLst>
            <a:ext uri="{FF2B5EF4-FFF2-40B4-BE49-F238E27FC236}">
              <a16:creationId xmlns:a16="http://schemas.microsoft.com/office/drawing/2014/main" id="{DBFA95D5-90F3-5A8C-873C-93B9533F063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D23E78E-6817-1FB9-ABB3-B244DCD9977C}"/>
              </a:ext>
            </a:extLst>
          </p:cNvPr>
          <p:cNvSpPr txBox="1"/>
          <p:nvPr/>
        </p:nvSpPr>
        <p:spPr>
          <a:xfrm>
            <a:off x="1791340" y="2895980"/>
            <a:ext cx="14705320" cy="6004529"/>
          </a:xfrm>
          <a:prstGeom prst="rect">
            <a:avLst/>
          </a:prstGeom>
        </p:spPr>
        <p:txBody>
          <a:bodyPr lIns="0" tIns="0" rIns="0" bIns="0" rtlCol="0" anchor="t">
            <a:spAutoFit/>
          </a:bodyPr>
          <a:lstStyle/>
          <a:p>
            <a:pPr algn="l">
              <a:lnSpc>
                <a:spcPts val="5852"/>
              </a:lnSpc>
            </a:pPr>
            <a:r>
              <a:rPr lang="en-US" sz="4180" dirty="0">
                <a:solidFill>
                  <a:srgbClr val="272727"/>
                </a:solidFill>
                <a:latin typeface="Alatsi"/>
                <a:ea typeface="Alatsi"/>
                <a:cs typeface="Alatsi"/>
                <a:sym typeface="Alatsi"/>
              </a:rPr>
              <a:t>The National Flood Insurance Program (NFIP) is managed by the FEMA and provides flood insurance to property owners, renters, and businesses across the country.</a:t>
            </a:r>
          </a:p>
          <a:p>
            <a:pPr algn="l">
              <a:lnSpc>
                <a:spcPts val="5852"/>
              </a:lnSpc>
            </a:pPr>
            <a:endParaRPr lang="en-US" sz="4180" dirty="0">
              <a:solidFill>
                <a:srgbClr val="272727"/>
              </a:solidFill>
              <a:latin typeface="Alatsi"/>
              <a:ea typeface="Alatsi"/>
              <a:cs typeface="Alatsi"/>
              <a:sym typeface="Alatsi"/>
            </a:endParaRPr>
          </a:p>
          <a:p>
            <a:pPr algn="l">
              <a:lnSpc>
                <a:spcPts val="5852"/>
              </a:lnSpc>
            </a:pPr>
            <a:r>
              <a:rPr lang="en-US" sz="4180" dirty="0">
                <a:solidFill>
                  <a:srgbClr val="272727"/>
                </a:solidFill>
                <a:latin typeface="Alatsi"/>
                <a:ea typeface="Alatsi"/>
                <a:cs typeface="Alatsi"/>
                <a:sym typeface="Alatsi"/>
              </a:rPr>
              <a:t>Participation in the NFIP is required for community members to receive federal flood insurance protection, federal loans on properties in the floodplain, and response and recovery </a:t>
            </a:r>
          </a:p>
          <a:p>
            <a:pPr algn="l">
              <a:lnSpc>
                <a:spcPts val="5852"/>
              </a:lnSpc>
            </a:pPr>
            <a:r>
              <a:rPr lang="en-US" sz="4180" dirty="0">
                <a:solidFill>
                  <a:srgbClr val="272727"/>
                </a:solidFill>
                <a:latin typeface="Alatsi"/>
                <a:ea typeface="Alatsi"/>
                <a:cs typeface="Alatsi"/>
                <a:sym typeface="Alatsi"/>
              </a:rPr>
              <a:t>funding for federally-declared disasters.</a:t>
            </a:r>
          </a:p>
        </p:txBody>
      </p:sp>
      <p:sp>
        <p:nvSpPr>
          <p:cNvPr id="3" name="Freeform 3">
            <a:extLst>
              <a:ext uri="{FF2B5EF4-FFF2-40B4-BE49-F238E27FC236}">
                <a16:creationId xmlns:a16="http://schemas.microsoft.com/office/drawing/2014/main" id="{44B2E828-3164-522B-0FD6-9F22C149D834}"/>
              </a:ext>
            </a:extLst>
          </p:cNvPr>
          <p:cNvSpPr/>
          <p:nvPr/>
        </p:nvSpPr>
        <p:spPr>
          <a:xfrm>
            <a:off x="-2627572" y="-733336"/>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a:extLst>
              <a:ext uri="{FF2B5EF4-FFF2-40B4-BE49-F238E27FC236}">
                <a16:creationId xmlns:a16="http://schemas.microsoft.com/office/drawing/2014/main" id="{C2724199-6E6F-4061-4B06-D87C505CBE47}"/>
              </a:ext>
            </a:extLst>
          </p:cNvPr>
          <p:cNvSpPr txBox="1"/>
          <p:nvPr/>
        </p:nvSpPr>
        <p:spPr>
          <a:xfrm>
            <a:off x="2553980" y="866775"/>
            <a:ext cx="13180039" cy="1430648"/>
          </a:xfrm>
          <a:prstGeom prst="rect">
            <a:avLst/>
          </a:prstGeom>
        </p:spPr>
        <p:txBody>
          <a:bodyPr lIns="0" tIns="0" rIns="0" bIns="0" rtlCol="0" anchor="t">
            <a:spAutoFit/>
          </a:bodyPr>
          <a:lstStyle/>
          <a:p>
            <a:pPr algn="ctr">
              <a:lnSpc>
                <a:spcPts val="11899"/>
              </a:lnSpc>
            </a:pPr>
            <a:r>
              <a:rPr lang="en-US" sz="8499" dirty="0">
                <a:solidFill>
                  <a:srgbClr val="272727"/>
                </a:solidFill>
                <a:latin typeface="Alatsi"/>
                <a:ea typeface="Alatsi"/>
                <a:cs typeface="Alatsi"/>
                <a:sym typeface="Alatsi"/>
              </a:rPr>
              <a:t>NFIP</a:t>
            </a:r>
          </a:p>
        </p:txBody>
      </p:sp>
      <p:grpSp>
        <p:nvGrpSpPr>
          <p:cNvPr id="5" name="Group 5">
            <a:extLst>
              <a:ext uri="{FF2B5EF4-FFF2-40B4-BE49-F238E27FC236}">
                <a16:creationId xmlns:a16="http://schemas.microsoft.com/office/drawing/2014/main" id="{A582824D-D700-2AF3-BC68-818D7362AEDF}"/>
              </a:ext>
            </a:extLst>
          </p:cNvPr>
          <p:cNvGrpSpPr/>
          <p:nvPr/>
        </p:nvGrpSpPr>
        <p:grpSpPr>
          <a:xfrm>
            <a:off x="15859155" y="0"/>
            <a:ext cx="1562612" cy="1673225"/>
            <a:chOff x="0" y="0"/>
            <a:chExt cx="2083482" cy="2230967"/>
          </a:xfrm>
        </p:grpSpPr>
        <p:grpSp>
          <p:nvGrpSpPr>
            <p:cNvPr id="6" name="Group 6">
              <a:extLst>
                <a:ext uri="{FF2B5EF4-FFF2-40B4-BE49-F238E27FC236}">
                  <a16:creationId xmlns:a16="http://schemas.microsoft.com/office/drawing/2014/main" id="{66088E29-A5ED-13B1-FDAE-FFE63603CDA1}"/>
                </a:ext>
              </a:extLst>
            </p:cNvPr>
            <p:cNvGrpSpPr/>
            <p:nvPr/>
          </p:nvGrpSpPr>
          <p:grpSpPr>
            <a:xfrm>
              <a:off x="75599" y="0"/>
              <a:ext cx="1932284" cy="2230967"/>
              <a:chOff x="0" y="0"/>
              <a:chExt cx="703982" cy="812800"/>
            </a:xfrm>
          </p:grpSpPr>
          <p:sp>
            <p:nvSpPr>
              <p:cNvPr id="7" name="Freeform 7">
                <a:extLst>
                  <a:ext uri="{FF2B5EF4-FFF2-40B4-BE49-F238E27FC236}">
                    <a16:creationId xmlns:a16="http://schemas.microsoft.com/office/drawing/2014/main" id="{BC93F43F-1B4C-C041-8AD1-200A789CD018}"/>
                  </a:ext>
                </a:extLst>
              </p:cNvPr>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393C2F"/>
              </a:solidFill>
            </p:spPr>
            <p:txBody>
              <a:bodyPr/>
              <a:lstStyle/>
              <a:p>
                <a:endParaRPr lang="en-US"/>
              </a:p>
            </p:txBody>
          </p:sp>
          <p:sp>
            <p:nvSpPr>
              <p:cNvPr id="8" name="TextBox 8">
                <a:extLst>
                  <a:ext uri="{FF2B5EF4-FFF2-40B4-BE49-F238E27FC236}">
                    <a16:creationId xmlns:a16="http://schemas.microsoft.com/office/drawing/2014/main" id="{C10A5BAE-8A73-2B18-601C-F5FF4C6BEDFC}"/>
                  </a:ext>
                </a:extLst>
              </p:cNvPr>
              <p:cNvSpPr txBox="1"/>
              <p:nvPr/>
            </p:nvSpPr>
            <p:spPr>
              <a:xfrm>
                <a:off x="0" y="-47625"/>
                <a:ext cx="703982" cy="733425"/>
              </a:xfrm>
              <a:prstGeom prst="rect">
                <a:avLst/>
              </a:prstGeom>
            </p:spPr>
            <p:txBody>
              <a:bodyPr lIns="50800" tIns="50800" rIns="50800" bIns="50800" rtlCol="0" anchor="ctr"/>
              <a:lstStyle/>
              <a:p>
                <a:pPr algn="ctr">
                  <a:lnSpc>
                    <a:spcPts val="2659"/>
                  </a:lnSpc>
                </a:pPr>
                <a:endParaRPr/>
              </a:p>
            </p:txBody>
          </p:sp>
        </p:grpSp>
        <p:sp>
          <p:nvSpPr>
            <p:cNvPr id="9" name="TextBox 9">
              <a:extLst>
                <a:ext uri="{FF2B5EF4-FFF2-40B4-BE49-F238E27FC236}">
                  <a16:creationId xmlns:a16="http://schemas.microsoft.com/office/drawing/2014/main" id="{72B230A4-C251-ED1E-63BC-D15AD5E7B099}"/>
                </a:ext>
              </a:extLst>
            </p:cNvPr>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b="1" dirty="0">
                  <a:solidFill>
                    <a:srgbClr val="F6F6E9"/>
                  </a:solidFill>
                  <a:latin typeface="Open Sans Bold"/>
                  <a:ea typeface="Open Sans Bold"/>
                  <a:cs typeface="Open Sans Bold"/>
                  <a:sym typeface="Open Sans Bold"/>
                </a:rPr>
                <a:t>2</a:t>
              </a:r>
            </a:p>
          </p:txBody>
        </p:sp>
      </p:grpSp>
      <p:sp>
        <p:nvSpPr>
          <p:cNvPr id="12" name="Freeform 12">
            <a:extLst>
              <a:ext uri="{FF2B5EF4-FFF2-40B4-BE49-F238E27FC236}">
                <a16:creationId xmlns:a16="http://schemas.microsoft.com/office/drawing/2014/main" id="{EFA4D0CA-3F0B-42A9-879F-3840E486EE11}"/>
              </a:ext>
            </a:extLst>
          </p:cNvPr>
          <p:cNvSpPr/>
          <p:nvPr/>
        </p:nvSpPr>
        <p:spPr>
          <a:xfrm>
            <a:off x="14383759" y="7183907"/>
            <a:ext cx="7315200" cy="2288430"/>
          </a:xfrm>
          <a:custGeom>
            <a:avLst/>
            <a:gdLst/>
            <a:ahLst/>
            <a:cxnLst/>
            <a:rect l="l" t="t" r="r" b="b"/>
            <a:pathLst>
              <a:path w="7315200" h="2288430">
                <a:moveTo>
                  <a:pt x="0" y="0"/>
                </a:moveTo>
                <a:lnTo>
                  <a:pt x="7315200" y="0"/>
                </a:lnTo>
                <a:lnTo>
                  <a:pt x="7315200" y="2288429"/>
                </a:lnTo>
                <a:lnTo>
                  <a:pt x="0" y="2288429"/>
                </a:lnTo>
                <a:lnTo>
                  <a:pt x="0" y="0"/>
                </a:lnTo>
                <a:close/>
              </a:path>
            </a:pathLst>
          </a:custGeom>
          <a:blipFill>
            <a:blip r:embed="rId2">
              <a:extLst>
                <a:ext uri="{96DAC541-7B7A-43D3-8B79-37D633B846F1}">
                  <asvg:svgBlip xmlns:asvg="http://schemas.microsoft.com/office/drawing/2016/SVG/main" r:embed="rId3"/>
                </a:ext>
              </a:extLst>
            </a:blip>
            <a:stretch>
              <a:fillRect b="-8274"/>
            </a:stretch>
          </a:blipFill>
        </p:spPr>
        <p:txBody>
          <a:bodyPr/>
          <a:lstStyle/>
          <a:p>
            <a:endParaRPr lang="en-US"/>
          </a:p>
        </p:txBody>
      </p:sp>
      <p:grpSp>
        <p:nvGrpSpPr>
          <p:cNvPr id="14" name="Group 7">
            <a:extLst>
              <a:ext uri="{FF2B5EF4-FFF2-40B4-BE49-F238E27FC236}">
                <a16:creationId xmlns:a16="http://schemas.microsoft.com/office/drawing/2014/main" id="{43446E8A-4628-60C9-6774-8CC46B84E790}"/>
              </a:ext>
            </a:extLst>
          </p:cNvPr>
          <p:cNvGrpSpPr/>
          <p:nvPr/>
        </p:nvGrpSpPr>
        <p:grpSpPr>
          <a:xfrm>
            <a:off x="-254169" y="7183907"/>
            <a:ext cx="21953128" cy="2505604"/>
            <a:chOff x="0" y="0"/>
            <a:chExt cx="29270837" cy="3340806"/>
          </a:xfrm>
        </p:grpSpPr>
        <p:sp>
          <p:nvSpPr>
            <p:cNvPr id="15" name="TextBox 8">
              <a:extLst>
                <a:ext uri="{FF2B5EF4-FFF2-40B4-BE49-F238E27FC236}">
                  <a16:creationId xmlns:a16="http://schemas.microsoft.com/office/drawing/2014/main" id="{8CE56683-52AB-83D0-1B8F-6FCB69341669}"/>
                </a:ext>
              </a:extLst>
            </p:cNvPr>
            <p:cNvSpPr txBox="1"/>
            <p:nvPr/>
          </p:nvSpPr>
          <p:spPr>
            <a:xfrm>
              <a:off x="7951598" y="2740096"/>
              <a:ext cx="9176144" cy="600710"/>
            </a:xfrm>
            <a:prstGeom prst="rect">
              <a:avLst/>
            </a:prstGeom>
          </p:spPr>
          <p:txBody>
            <a:bodyPr lIns="0" tIns="0" rIns="0" bIns="0" rtlCol="0" anchor="t">
              <a:spAutoFit/>
            </a:bodyPr>
            <a:lstStyle/>
            <a:p>
              <a:pPr algn="ctr">
                <a:lnSpc>
                  <a:spcPts val="3779"/>
                </a:lnSpc>
              </a:pPr>
              <a:r>
                <a:rPr lang="en-US" sz="2700" dirty="0">
                  <a:solidFill>
                    <a:srgbClr val="393C2F"/>
                  </a:solidFill>
                  <a:latin typeface="Alatsi"/>
                  <a:ea typeface="Alatsi"/>
                  <a:cs typeface="Alatsi"/>
                  <a:sym typeface="Alatsi"/>
                </a:rPr>
                <a:t>City of Warrenton</a:t>
              </a:r>
            </a:p>
          </p:txBody>
        </p:sp>
        <p:sp>
          <p:nvSpPr>
            <p:cNvPr id="16" name="AutoShape 9">
              <a:extLst>
                <a:ext uri="{FF2B5EF4-FFF2-40B4-BE49-F238E27FC236}">
                  <a16:creationId xmlns:a16="http://schemas.microsoft.com/office/drawing/2014/main" id="{A7EFC8CC-5C60-D460-AD37-1D7251FAF36F}"/>
                </a:ext>
              </a:extLst>
            </p:cNvPr>
            <p:cNvSpPr/>
            <p:nvPr/>
          </p:nvSpPr>
          <p:spPr>
            <a:xfrm>
              <a:off x="204" y="3069026"/>
              <a:ext cx="9473686" cy="25400"/>
            </a:xfrm>
            <a:prstGeom prst="line">
              <a:avLst/>
            </a:prstGeom>
            <a:ln w="152400" cap="flat">
              <a:solidFill>
                <a:srgbClr val="393C2F"/>
              </a:solidFill>
              <a:prstDash val="solid"/>
              <a:headEnd type="none" w="sm" len="sm"/>
              <a:tailEnd type="none" w="sm" len="sm"/>
            </a:ln>
          </p:spPr>
          <p:txBody>
            <a:bodyPr/>
            <a:lstStyle/>
            <a:p>
              <a:endParaRPr lang="en-US"/>
            </a:p>
          </p:txBody>
        </p:sp>
        <p:sp>
          <p:nvSpPr>
            <p:cNvPr id="17" name="AutoShape 10">
              <a:extLst>
                <a:ext uri="{FF2B5EF4-FFF2-40B4-BE49-F238E27FC236}">
                  <a16:creationId xmlns:a16="http://schemas.microsoft.com/office/drawing/2014/main" id="{BD7F8C87-4D11-BD1A-192F-F3C2505FF24B}"/>
                </a:ext>
              </a:extLst>
            </p:cNvPr>
            <p:cNvSpPr/>
            <p:nvPr/>
          </p:nvSpPr>
          <p:spPr>
            <a:xfrm>
              <a:off x="15587895" y="3069026"/>
              <a:ext cx="9473686" cy="25400"/>
            </a:xfrm>
            <a:prstGeom prst="line">
              <a:avLst/>
            </a:prstGeom>
            <a:ln w="152400" cap="flat">
              <a:solidFill>
                <a:srgbClr val="393C2F"/>
              </a:solidFill>
              <a:prstDash val="solid"/>
              <a:headEnd type="none" w="sm" len="sm"/>
              <a:tailEnd type="none" w="sm" len="sm"/>
            </a:ln>
          </p:spPr>
          <p:txBody>
            <a:bodyPr/>
            <a:lstStyle/>
            <a:p>
              <a:endParaRPr lang="en-US"/>
            </a:p>
          </p:txBody>
        </p:sp>
        <p:sp>
          <p:nvSpPr>
            <p:cNvPr id="18" name="Freeform 11">
              <a:extLst>
                <a:ext uri="{FF2B5EF4-FFF2-40B4-BE49-F238E27FC236}">
                  <a16:creationId xmlns:a16="http://schemas.microsoft.com/office/drawing/2014/main" id="{75237D78-ED3C-0505-93A9-8FB40B2C835A}"/>
                </a:ext>
              </a:extLst>
            </p:cNvPr>
            <p:cNvSpPr/>
            <p:nvPr/>
          </p:nvSpPr>
          <p:spPr>
            <a:xfrm>
              <a:off x="19517237" y="0"/>
              <a:ext cx="9753600" cy="3051240"/>
            </a:xfrm>
            <a:custGeom>
              <a:avLst/>
              <a:gdLst/>
              <a:ahLst/>
              <a:cxnLst/>
              <a:rect l="l" t="t" r="r" b="b"/>
              <a:pathLst>
                <a:path w="9753600" h="3051240">
                  <a:moveTo>
                    <a:pt x="0" y="0"/>
                  </a:moveTo>
                  <a:lnTo>
                    <a:pt x="9753600" y="0"/>
                  </a:lnTo>
                  <a:lnTo>
                    <a:pt x="9753600" y="3051240"/>
                  </a:lnTo>
                  <a:lnTo>
                    <a:pt x="0" y="3051240"/>
                  </a:lnTo>
                  <a:lnTo>
                    <a:pt x="0" y="0"/>
                  </a:lnTo>
                  <a:close/>
                </a:path>
              </a:pathLst>
            </a:custGeom>
            <a:blipFill>
              <a:blip r:embed="rId2">
                <a:extLst>
                  <a:ext uri="{96DAC541-7B7A-43D3-8B79-37D633B846F1}">
                    <asvg:svgBlip xmlns:asvg="http://schemas.microsoft.com/office/drawing/2016/SVG/main" r:embed="rId3"/>
                  </a:ext>
                </a:extLst>
              </a:blip>
              <a:stretch>
                <a:fillRect b="-8274"/>
              </a:stretch>
            </a:blipFill>
          </p:spPr>
          <p:txBody>
            <a:bodyPr/>
            <a:lstStyle/>
            <a:p>
              <a:endParaRPr lang="en-US"/>
            </a:p>
          </p:txBody>
        </p:sp>
      </p:grpSp>
    </p:spTree>
    <p:extLst>
      <p:ext uri="{BB962C8B-B14F-4D97-AF65-F5344CB8AC3E}">
        <p14:creationId xmlns:p14="http://schemas.microsoft.com/office/powerpoint/2010/main" val="2420542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 name="Freeform 2"/>
          <p:cNvSpPr/>
          <p:nvPr/>
        </p:nvSpPr>
        <p:spPr>
          <a:xfrm>
            <a:off x="-2627572" y="-733336"/>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2553980" y="866775"/>
            <a:ext cx="13180039" cy="1451009"/>
          </a:xfrm>
          <a:prstGeom prst="rect">
            <a:avLst/>
          </a:prstGeom>
        </p:spPr>
        <p:txBody>
          <a:bodyPr lIns="0" tIns="0" rIns="0" bIns="0" rtlCol="0" anchor="t">
            <a:spAutoFit/>
          </a:bodyPr>
          <a:lstStyle/>
          <a:p>
            <a:pPr algn="ctr">
              <a:lnSpc>
                <a:spcPts val="11899"/>
              </a:lnSpc>
            </a:pPr>
            <a:r>
              <a:rPr lang="en-US" sz="8499" dirty="0">
                <a:solidFill>
                  <a:srgbClr val="272727"/>
                </a:solidFill>
                <a:latin typeface="Alatsi"/>
                <a:ea typeface="Alatsi"/>
                <a:cs typeface="Alatsi"/>
                <a:sym typeface="Alatsi"/>
              </a:rPr>
              <a:t>Timeline</a:t>
            </a:r>
          </a:p>
        </p:txBody>
      </p:sp>
      <p:grpSp>
        <p:nvGrpSpPr>
          <p:cNvPr id="7" name="Group 7"/>
          <p:cNvGrpSpPr/>
          <p:nvPr/>
        </p:nvGrpSpPr>
        <p:grpSpPr>
          <a:xfrm>
            <a:off x="-254169" y="7183907"/>
            <a:ext cx="21953128" cy="2505604"/>
            <a:chOff x="0" y="0"/>
            <a:chExt cx="29270837" cy="3340806"/>
          </a:xfrm>
        </p:grpSpPr>
        <p:sp>
          <p:nvSpPr>
            <p:cNvPr id="8" name="TextBox 8"/>
            <p:cNvSpPr txBox="1"/>
            <p:nvPr/>
          </p:nvSpPr>
          <p:spPr>
            <a:xfrm>
              <a:off x="7951598" y="2740096"/>
              <a:ext cx="9176144" cy="600710"/>
            </a:xfrm>
            <a:prstGeom prst="rect">
              <a:avLst/>
            </a:prstGeom>
          </p:spPr>
          <p:txBody>
            <a:bodyPr lIns="0" tIns="0" rIns="0" bIns="0" rtlCol="0" anchor="t">
              <a:spAutoFit/>
            </a:bodyPr>
            <a:lstStyle/>
            <a:p>
              <a:pPr algn="ctr">
                <a:lnSpc>
                  <a:spcPts val="3779"/>
                </a:lnSpc>
              </a:pPr>
              <a:r>
                <a:rPr lang="en-US" sz="2700">
                  <a:solidFill>
                    <a:srgbClr val="393C2F"/>
                  </a:solidFill>
                  <a:latin typeface="Alatsi"/>
                  <a:ea typeface="Alatsi"/>
                  <a:cs typeface="Alatsi"/>
                  <a:sym typeface="Alatsi"/>
                </a:rPr>
                <a:t>City of Warrenton</a:t>
              </a:r>
            </a:p>
          </p:txBody>
        </p:sp>
        <p:sp>
          <p:nvSpPr>
            <p:cNvPr id="9" name="AutoShape 9"/>
            <p:cNvSpPr/>
            <p:nvPr/>
          </p:nvSpPr>
          <p:spPr>
            <a:xfrm>
              <a:off x="204" y="3069026"/>
              <a:ext cx="9473686" cy="25400"/>
            </a:xfrm>
            <a:prstGeom prst="line">
              <a:avLst/>
            </a:prstGeom>
            <a:ln w="152400" cap="flat">
              <a:solidFill>
                <a:srgbClr val="393C2F"/>
              </a:solidFill>
              <a:prstDash val="solid"/>
              <a:headEnd type="none" w="sm" len="sm"/>
              <a:tailEnd type="none" w="sm" len="sm"/>
            </a:ln>
          </p:spPr>
          <p:txBody>
            <a:bodyPr/>
            <a:lstStyle/>
            <a:p>
              <a:endParaRPr lang="en-US"/>
            </a:p>
          </p:txBody>
        </p:sp>
        <p:sp>
          <p:nvSpPr>
            <p:cNvPr id="10" name="AutoShape 10"/>
            <p:cNvSpPr/>
            <p:nvPr/>
          </p:nvSpPr>
          <p:spPr>
            <a:xfrm>
              <a:off x="15587895" y="3069026"/>
              <a:ext cx="9473686" cy="25400"/>
            </a:xfrm>
            <a:prstGeom prst="line">
              <a:avLst/>
            </a:prstGeom>
            <a:ln w="152400" cap="flat">
              <a:solidFill>
                <a:srgbClr val="393C2F"/>
              </a:solidFill>
              <a:prstDash val="solid"/>
              <a:headEnd type="none" w="sm" len="sm"/>
              <a:tailEnd type="none" w="sm" len="sm"/>
            </a:ln>
          </p:spPr>
          <p:txBody>
            <a:bodyPr/>
            <a:lstStyle/>
            <a:p>
              <a:endParaRPr lang="en-US"/>
            </a:p>
          </p:txBody>
        </p:sp>
        <p:sp>
          <p:nvSpPr>
            <p:cNvPr id="11" name="Freeform 11"/>
            <p:cNvSpPr/>
            <p:nvPr/>
          </p:nvSpPr>
          <p:spPr>
            <a:xfrm>
              <a:off x="19517237" y="0"/>
              <a:ext cx="9753600" cy="3051240"/>
            </a:xfrm>
            <a:custGeom>
              <a:avLst/>
              <a:gdLst/>
              <a:ahLst/>
              <a:cxnLst/>
              <a:rect l="l" t="t" r="r" b="b"/>
              <a:pathLst>
                <a:path w="9753600" h="3051240">
                  <a:moveTo>
                    <a:pt x="0" y="0"/>
                  </a:moveTo>
                  <a:lnTo>
                    <a:pt x="9753600" y="0"/>
                  </a:lnTo>
                  <a:lnTo>
                    <a:pt x="9753600" y="3051240"/>
                  </a:lnTo>
                  <a:lnTo>
                    <a:pt x="0" y="3051240"/>
                  </a:lnTo>
                  <a:lnTo>
                    <a:pt x="0" y="0"/>
                  </a:lnTo>
                  <a:close/>
                </a:path>
              </a:pathLst>
            </a:custGeom>
            <a:blipFill>
              <a:blip r:embed="rId2">
                <a:extLst>
                  <a:ext uri="{96DAC541-7B7A-43D3-8B79-37D633B846F1}">
                    <asvg:svgBlip xmlns:asvg="http://schemas.microsoft.com/office/drawing/2016/SVG/main" r:embed="rId3"/>
                  </a:ext>
                </a:extLst>
              </a:blip>
              <a:stretch>
                <a:fillRect b="-8274"/>
              </a:stretch>
            </a:blipFill>
          </p:spPr>
          <p:txBody>
            <a:bodyPr/>
            <a:lstStyle/>
            <a:p>
              <a:endParaRPr lang="en-US"/>
            </a:p>
          </p:txBody>
        </p:sp>
      </p:grpSp>
      <p:grpSp>
        <p:nvGrpSpPr>
          <p:cNvPr id="21" name="Group 21"/>
          <p:cNvGrpSpPr/>
          <p:nvPr/>
        </p:nvGrpSpPr>
        <p:grpSpPr>
          <a:xfrm>
            <a:off x="15859155" y="0"/>
            <a:ext cx="1562612" cy="1673225"/>
            <a:chOff x="0" y="0"/>
            <a:chExt cx="2083482" cy="2230967"/>
          </a:xfrm>
        </p:grpSpPr>
        <p:grpSp>
          <p:nvGrpSpPr>
            <p:cNvPr id="22" name="Group 22"/>
            <p:cNvGrpSpPr/>
            <p:nvPr/>
          </p:nvGrpSpPr>
          <p:grpSpPr>
            <a:xfrm>
              <a:off x="75599" y="0"/>
              <a:ext cx="1932284" cy="2230967"/>
              <a:chOff x="0" y="0"/>
              <a:chExt cx="703982" cy="812800"/>
            </a:xfrm>
          </p:grpSpPr>
          <p:sp>
            <p:nvSpPr>
              <p:cNvPr id="23" name="Freeform 23"/>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393C2F"/>
              </a:solidFill>
            </p:spPr>
            <p:txBody>
              <a:bodyPr/>
              <a:lstStyle/>
              <a:p>
                <a:endParaRPr lang="en-US"/>
              </a:p>
            </p:txBody>
          </p:sp>
          <p:sp>
            <p:nvSpPr>
              <p:cNvPr id="24" name="TextBox 24"/>
              <p:cNvSpPr txBox="1"/>
              <p:nvPr/>
            </p:nvSpPr>
            <p:spPr>
              <a:xfrm>
                <a:off x="0" y="-47625"/>
                <a:ext cx="703982" cy="733425"/>
              </a:xfrm>
              <a:prstGeom prst="rect">
                <a:avLst/>
              </a:prstGeom>
            </p:spPr>
            <p:txBody>
              <a:bodyPr lIns="50800" tIns="50800" rIns="50800" bIns="50800" rtlCol="0" anchor="ctr"/>
              <a:lstStyle/>
              <a:p>
                <a:pPr algn="ctr">
                  <a:lnSpc>
                    <a:spcPts val="2659"/>
                  </a:lnSpc>
                </a:pPr>
                <a:endParaRPr/>
              </a:p>
            </p:txBody>
          </p:sp>
        </p:grpSp>
        <p:sp>
          <p:nvSpPr>
            <p:cNvPr id="25" name="TextBox 25"/>
            <p:cNvSpPr txBox="1"/>
            <p:nvPr/>
          </p:nvSpPr>
          <p:spPr>
            <a:xfrm>
              <a:off x="0" y="437581"/>
              <a:ext cx="2083482" cy="1241504"/>
            </a:xfrm>
            <a:prstGeom prst="rect">
              <a:avLst/>
            </a:prstGeom>
          </p:spPr>
          <p:txBody>
            <a:bodyPr lIns="0" tIns="0" rIns="0" bIns="0" rtlCol="0" anchor="t">
              <a:spAutoFit/>
            </a:bodyPr>
            <a:lstStyle/>
            <a:p>
              <a:pPr algn="ctr">
                <a:lnSpc>
                  <a:spcPts val="7805"/>
                </a:lnSpc>
              </a:pPr>
              <a:r>
                <a:rPr lang="en-US" sz="5575" b="1" dirty="0">
                  <a:solidFill>
                    <a:srgbClr val="F6F6E9"/>
                  </a:solidFill>
                  <a:latin typeface="Open Sans Bold"/>
                  <a:ea typeface="Open Sans Bold"/>
                  <a:cs typeface="Open Sans Bold"/>
                  <a:sym typeface="Open Sans Bold"/>
                </a:rPr>
                <a:t>3</a:t>
              </a:r>
            </a:p>
          </p:txBody>
        </p:sp>
      </p:grpSp>
      <p:pic>
        <p:nvPicPr>
          <p:cNvPr id="27" name="Picture 26">
            <a:extLst>
              <a:ext uri="{FF2B5EF4-FFF2-40B4-BE49-F238E27FC236}">
                <a16:creationId xmlns:a16="http://schemas.microsoft.com/office/drawing/2014/main" id="{08775A2A-E85B-6C22-5DAD-BFFAA4C69FB1}"/>
              </a:ext>
            </a:extLst>
          </p:cNvPr>
          <p:cNvPicPr>
            <a:picLocks noChangeAspect="1"/>
          </p:cNvPicPr>
          <p:nvPr/>
        </p:nvPicPr>
        <p:blipFill>
          <a:blip r:embed="rId4"/>
          <a:stretch>
            <a:fillRect/>
          </a:stretch>
        </p:blipFill>
        <p:spPr>
          <a:xfrm>
            <a:off x="196121" y="2411227"/>
            <a:ext cx="17895757" cy="59217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grpSp>
        <p:nvGrpSpPr>
          <p:cNvPr id="2" name="Group 2"/>
          <p:cNvGrpSpPr/>
          <p:nvPr/>
        </p:nvGrpSpPr>
        <p:grpSpPr>
          <a:xfrm>
            <a:off x="621030" y="-1641171"/>
            <a:ext cx="7900907" cy="11980485"/>
            <a:chOff x="0" y="0"/>
            <a:chExt cx="10534542" cy="15973979"/>
          </a:xfrm>
        </p:grpSpPr>
        <p:sp>
          <p:nvSpPr>
            <p:cNvPr id="3" name="TextBox 3"/>
            <p:cNvSpPr txBox="1"/>
            <p:nvPr/>
          </p:nvSpPr>
          <p:spPr>
            <a:xfrm rot="-5400000">
              <a:off x="-4344867" y="8815624"/>
              <a:ext cx="9176144" cy="600710"/>
            </a:xfrm>
            <a:prstGeom prst="rect">
              <a:avLst/>
            </a:prstGeom>
          </p:spPr>
          <p:txBody>
            <a:bodyPr lIns="0" tIns="0" rIns="0" bIns="0" rtlCol="0" anchor="t">
              <a:spAutoFit/>
            </a:bodyPr>
            <a:lstStyle/>
            <a:p>
              <a:pPr algn="ctr">
                <a:lnSpc>
                  <a:spcPts val="3779"/>
                </a:lnSpc>
              </a:pPr>
              <a:r>
                <a:rPr lang="en-US" sz="2700">
                  <a:solidFill>
                    <a:srgbClr val="393C2F"/>
                  </a:solidFill>
                  <a:latin typeface="Alatsi"/>
                  <a:ea typeface="Alatsi"/>
                  <a:cs typeface="Alatsi"/>
                  <a:sym typeface="Alatsi"/>
                </a:rPr>
                <a:t>City  of  Warrenton</a:t>
              </a:r>
            </a:p>
          </p:txBody>
        </p:sp>
        <p:sp>
          <p:nvSpPr>
            <p:cNvPr id="4" name="AutoShape 4"/>
            <p:cNvSpPr/>
            <p:nvPr/>
          </p:nvSpPr>
          <p:spPr>
            <a:xfrm flipH="1" flipV="1">
              <a:off x="258390" y="11977235"/>
              <a:ext cx="7203" cy="3996607"/>
            </a:xfrm>
            <a:prstGeom prst="line">
              <a:avLst/>
            </a:prstGeom>
            <a:ln w="152400" cap="flat">
              <a:solidFill>
                <a:srgbClr val="393C2F"/>
              </a:solidFill>
              <a:prstDash val="solid"/>
              <a:headEnd type="none" w="sm" len="sm"/>
              <a:tailEnd type="none" w="sm" len="sm"/>
            </a:ln>
          </p:spPr>
          <p:txBody>
            <a:bodyPr/>
            <a:lstStyle/>
            <a:p>
              <a:endParaRPr lang="en-US"/>
            </a:p>
          </p:txBody>
        </p:sp>
        <p:sp>
          <p:nvSpPr>
            <p:cNvPr id="5" name="AutoShape 5"/>
            <p:cNvSpPr/>
            <p:nvPr/>
          </p:nvSpPr>
          <p:spPr>
            <a:xfrm flipH="1" flipV="1">
              <a:off x="264577" y="2118613"/>
              <a:ext cx="7203" cy="3996607"/>
            </a:xfrm>
            <a:prstGeom prst="line">
              <a:avLst/>
            </a:prstGeom>
            <a:ln w="152400" cap="flat">
              <a:solidFill>
                <a:srgbClr val="393C2F"/>
              </a:solidFill>
              <a:prstDash val="solid"/>
              <a:headEnd type="none" w="sm" len="sm"/>
              <a:tailEnd type="none" w="sm" len="sm"/>
            </a:ln>
          </p:spPr>
          <p:txBody>
            <a:bodyPr/>
            <a:lstStyle/>
            <a:p>
              <a:endParaRPr lang="en-US"/>
            </a:p>
          </p:txBody>
        </p:sp>
        <p:sp>
          <p:nvSpPr>
            <p:cNvPr id="6" name="Freeform 6"/>
            <p:cNvSpPr/>
            <p:nvPr/>
          </p:nvSpPr>
          <p:spPr>
            <a:xfrm>
              <a:off x="780942" y="0"/>
              <a:ext cx="9753600" cy="3303711"/>
            </a:xfrm>
            <a:custGeom>
              <a:avLst/>
              <a:gdLst/>
              <a:ahLst/>
              <a:cxnLst/>
              <a:rect l="l" t="t" r="r" b="b"/>
              <a:pathLst>
                <a:path w="9753600" h="3303711">
                  <a:moveTo>
                    <a:pt x="0" y="0"/>
                  </a:moveTo>
                  <a:lnTo>
                    <a:pt x="9753600" y="0"/>
                  </a:lnTo>
                  <a:lnTo>
                    <a:pt x="9753600" y="3303711"/>
                  </a:lnTo>
                  <a:lnTo>
                    <a:pt x="0" y="33037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7" name="TextBox 7"/>
          <p:cNvSpPr txBox="1"/>
          <p:nvPr/>
        </p:nvSpPr>
        <p:spPr>
          <a:xfrm>
            <a:off x="3318795" y="866758"/>
            <a:ext cx="11650410" cy="1451009"/>
          </a:xfrm>
          <a:prstGeom prst="rect">
            <a:avLst/>
          </a:prstGeom>
        </p:spPr>
        <p:txBody>
          <a:bodyPr wrap="square" lIns="0" tIns="0" rIns="0" bIns="0" rtlCol="0" anchor="t">
            <a:spAutoFit/>
          </a:bodyPr>
          <a:lstStyle/>
          <a:p>
            <a:pPr algn="ctr">
              <a:lnSpc>
                <a:spcPts val="11899"/>
              </a:lnSpc>
            </a:pPr>
            <a:r>
              <a:rPr lang="en-US" sz="8499" dirty="0">
                <a:solidFill>
                  <a:srgbClr val="272727"/>
                </a:solidFill>
                <a:latin typeface="Alatsi"/>
                <a:ea typeface="Alatsi"/>
                <a:cs typeface="Alatsi"/>
                <a:sym typeface="Alatsi"/>
              </a:rPr>
              <a:t>PICM Options</a:t>
            </a:r>
          </a:p>
        </p:txBody>
      </p:sp>
      <p:grpSp>
        <p:nvGrpSpPr>
          <p:cNvPr id="8" name="Group 8"/>
          <p:cNvGrpSpPr/>
          <p:nvPr/>
        </p:nvGrpSpPr>
        <p:grpSpPr>
          <a:xfrm>
            <a:off x="1704735" y="3085639"/>
            <a:ext cx="15516465" cy="5670598"/>
            <a:chOff x="0" y="0"/>
            <a:chExt cx="20688620" cy="7560798"/>
          </a:xfrm>
        </p:grpSpPr>
        <p:grpSp>
          <p:nvGrpSpPr>
            <p:cNvPr id="9" name="Group 9"/>
            <p:cNvGrpSpPr/>
            <p:nvPr/>
          </p:nvGrpSpPr>
          <p:grpSpPr>
            <a:xfrm>
              <a:off x="0" y="0"/>
              <a:ext cx="1473815" cy="147381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3C2F"/>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0" y="130580"/>
              <a:ext cx="1473815" cy="1117363"/>
            </a:xfrm>
            <a:prstGeom prst="rect">
              <a:avLst/>
            </a:prstGeom>
          </p:spPr>
          <p:txBody>
            <a:bodyPr lIns="0" tIns="0" rIns="0" bIns="0" rtlCol="0" anchor="t">
              <a:spAutoFit/>
            </a:bodyPr>
            <a:lstStyle/>
            <a:p>
              <a:pPr algn="ctr">
                <a:lnSpc>
                  <a:spcPts val="7048"/>
                </a:lnSpc>
              </a:pPr>
              <a:r>
                <a:rPr lang="en-US" sz="5034" dirty="0">
                  <a:solidFill>
                    <a:srgbClr val="F6F6E9"/>
                  </a:solidFill>
                  <a:latin typeface="Alatsi"/>
                  <a:ea typeface="Alatsi"/>
                  <a:cs typeface="Alatsi"/>
                  <a:sym typeface="Alatsi"/>
                </a:rPr>
                <a:t>1</a:t>
              </a:r>
            </a:p>
          </p:txBody>
        </p:sp>
        <p:grpSp>
          <p:nvGrpSpPr>
            <p:cNvPr id="13" name="Group 13"/>
            <p:cNvGrpSpPr/>
            <p:nvPr/>
          </p:nvGrpSpPr>
          <p:grpSpPr>
            <a:xfrm>
              <a:off x="0" y="2742037"/>
              <a:ext cx="1473815" cy="147381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3C2F"/>
              </a:solidFill>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0" y="2872617"/>
              <a:ext cx="1473815" cy="1105898"/>
            </a:xfrm>
            <a:prstGeom prst="rect">
              <a:avLst/>
            </a:prstGeom>
          </p:spPr>
          <p:txBody>
            <a:bodyPr lIns="0" tIns="0" rIns="0" bIns="0" rtlCol="0" anchor="t">
              <a:spAutoFit/>
            </a:bodyPr>
            <a:lstStyle/>
            <a:p>
              <a:pPr algn="ctr">
                <a:lnSpc>
                  <a:spcPts val="7048"/>
                </a:lnSpc>
              </a:pPr>
              <a:r>
                <a:rPr lang="en-US" sz="5034">
                  <a:solidFill>
                    <a:srgbClr val="F6F6E9"/>
                  </a:solidFill>
                  <a:latin typeface="Alatsi"/>
                  <a:ea typeface="Alatsi"/>
                  <a:cs typeface="Alatsi"/>
                  <a:sym typeface="Alatsi"/>
                </a:rPr>
                <a:t>2</a:t>
              </a:r>
            </a:p>
          </p:txBody>
        </p:sp>
        <p:grpSp>
          <p:nvGrpSpPr>
            <p:cNvPr id="17" name="Group 17"/>
            <p:cNvGrpSpPr/>
            <p:nvPr/>
          </p:nvGrpSpPr>
          <p:grpSpPr>
            <a:xfrm>
              <a:off x="0" y="5484075"/>
              <a:ext cx="1473815" cy="1473815"/>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3C2F"/>
              </a:solidFill>
            </p:spPr>
            <p:txBody>
              <a:bodyPr/>
              <a:lstStyle/>
              <a:p>
                <a:endParaRPr lang="en-US"/>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0" y="5614654"/>
              <a:ext cx="1473815" cy="1117405"/>
            </a:xfrm>
            <a:prstGeom prst="rect">
              <a:avLst/>
            </a:prstGeom>
          </p:spPr>
          <p:txBody>
            <a:bodyPr lIns="0" tIns="0" rIns="0" bIns="0" rtlCol="0" anchor="t">
              <a:spAutoFit/>
            </a:bodyPr>
            <a:lstStyle/>
            <a:p>
              <a:pPr algn="ctr">
                <a:lnSpc>
                  <a:spcPts val="7048"/>
                </a:lnSpc>
              </a:pPr>
              <a:r>
                <a:rPr lang="en-US" sz="5034">
                  <a:solidFill>
                    <a:srgbClr val="F6F6E9"/>
                  </a:solidFill>
                  <a:latin typeface="Alatsi"/>
                  <a:ea typeface="Alatsi"/>
                  <a:cs typeface="Alatsi"/>
                  <a:sym typeface="Alatsi"/>
                </a:rPr>
                <a:t>3</a:t>
              </a:r>
            </a:p>
          </p:txBody>
        </p:sp>
        <p:sp>
          <p:nvSpPr>
            <p:cNvPr id="21" name="TextBox 21"/>
            <p:cNvSpPr txBox="1"/>
            <p:nvPr/>
          </p:nvSpPr>
          <p:spPr>
            <a:xfrm>
              <a:off x="1708836" y="383473"/>
              <a:ext cx="18976923" cy="690019"/>
            </a:xfrm>
            <a:prstGeom prst="rect">
              <a:avLst/>
            </a:prstGeom>
          </p:spPr>
          <p:txBody>
            <a:bodyPr lIns="0" tIns="0" rIns="0" bIns="0" rtlCol="0" anchor="t">
              <a:spAutoFit/>
            </a:bodyPr>
            <a:lstStyle/>
            <a:p>
              <a:pPr algn="l">
                <a:lnSpc>
                  <a:spcPts val="4322"/>
                </a:lnSpc>
              </a:pPr>
              <a:r>
                <a:rPr lang="en-US" sz="3087" dirty="0">
                  <a:solidFill>
                    <a:srgbClr val="272727"/>
                  </a:solidFill>
                  <a:latin typeface="Alatsi"/>
                  <a:ea typeface="Alatsi"/>
                  <a:cs typeface="Alatsi"/>
                  <a:sym typeface="Alatsi"/>
                </a:rPr>
                <a:t>Prohibit all new development in the floodplain.</a:t>
              </a:r>
            </a:p>
          </p:txBody>
        </p:sp>
        <p:sp>
          <p:nvSpPr>
            <p:cNvPr id="22" name="TextBox 22"/>
            <p:cNvSpPr txBox="1"/>
            <p:nvPr/>
          </p:nvSpPr>
          <p:spPr>
            <a:xfrm>
              <a:off x="1708836" y="3080556"/>
              <a:ext cx="18976923" cy="690019"/>
            </a:xfrm>
            <a:prstGeom prst="rect">
              <a:avLst/>
            </a:prstGeom>
          </p:spPr>
          <p:txBody>
            <a:bodyPr lIns="0" tIns="0" rIns="0" bIns="0" rtlCol="0" anchor="t">
              <a:spAutoFit/>
            </a:bodyPr>
            <a:lstStyle/>
            <a:p>
              <a:pPr algn="l">
                <a:lnSpc>
                  <a:spcPts val="4322"/>
                </a:lnSpc>
              </a:pPr>
              <a:r>
                <a:rPr lang="en-US" sz="3087" dirty="0">
                  <a:solidFill>
                    <a:srgbClr val="272727"/>
                  </a:solidFill>
                  <a:latin typeface="Alatsi"/>
                  <a:ea typeface="Alatsi"/>
                  <a:cs typeface="Alatsi"/>
                  <a:sym typeface="Alatsi"/>
                </a:rPr>
                <a:t>Incorporate the Endangered Species Act into local floodplain ordinances.</a:t>
              </a:r>
            </a:p>
          </p:txBody>
        </p:sp>
        <p:sp>
          <p:nvSpPr>
            <p:cNvPr id="23" name="TextBox 23"/>
            <p:cNvSpPr txBox="1"/>
            <p:nvPr/>
          </p:nvSpPr>
          <p:spPr>
            <a:xfrm>
              <a:off x="1711697" y="5417400"/>
              <a:ext cx="18976923" cy="2143398"/>
            </a:xfrm>
            <a:prstGeom prst="rect">
              <a:avLst/>
            </a:prstGeom>
          </p:spPr>
          <p:txBody>
            <a:bodyPr lIns="0" tIns="0" rIns="0" bIns="0" rtlCol="0" anchor="t">
              <a:spAutoFit/>
            </a:bodyPr>
            <a:lstStyle/>
            <a:p>
              <a:pPr algn="l">
                <a:lnSpc>
                  <a:spcPts val="4322"/>
                </a:lnSpc>
              </a:pPr>
              <a:r>
                <a:rPr lang="en-US" sz="3087" dirty="0">
                  <a:solidFill>
                    <a:srgbClr val="272727"/>
                  </a:solidFill>
                  <a:latin typeface="Alatsi"/>
                  <a:ea typeface="Alatsi"/>
                  <a:cs typeface="Alatsi"/>
                  <a:sym typeface="Alatsi"/>
                </a:rPr>
                <a:t>Require floodplain development permit applicants to develop a Floodplain Habitat Assessment documenting that their proposed development in the Special Flood Hazard Area will achieve “no net loss.”</a:t>
              </a:r>
            </a:p>
          </p:txBody>
        </p:sp>
      </p:grpSp>
      <p:grpSp>
        <p:nvGrpSpPr>
          <p:cNvPr id="24" name="Group 24"/>
          <p:cNvGrpSpPr/>
          <p:nvPr/>
        </p:nvGrpSpPr>
        <p:grpSpPr>
          <a:xfrm>
            <a:off x="15859155" y="0"/>
            <a:ext cx="1562612" cy="1673225"/>
            <a:chOff x="0" y="0"/>
            <a:chExt cx="2083482" cy="2230967"/>
          </a:xfrm>
        </p:grpSpPr>
        <p:grpSp>
          <p:nvGrpSpPr>
            <p:cNvPr id="25" name="Group 25"/>
            <p:cNvGrpSpPr/>
            <p:nvPr/>
          </p:nvGrpSpPr>
          <p:grpSpPr>
            <a:xfrm>
              <a:off x="75599" y="0"/>
              <a:ext cx="1932284" cy="2230967"/>
              <a:chOff x="0" y="0"/>
              <a:chExt cx="703982" cy="812800"/>
            </a:xfrm>
          </p:grpSpPr>
          <p:sp>
            <p:nvSpPr>
              <p:cNvPr id="26" name="Freeform 26"/>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393C2F"/>
              </a:solidFill>
            </p:spPr>
            <p:txBody>
              <a:bodyPr/>
              <a:lstStyle/>
              <a:p>
                <a:endParaRPr lang="en-US"/>
              </a:p>
            </p:txBody>
          </p:sp>
          <p:sp>
            <p:nvSpPr>
              <p:cNvPr id="27" name="TextBox 27"/>
              <p:cNvSpPr txBox="1"/>
              <p:nvPr/>
            </p:nvSpPr>
            <p:spPr>
              <a:xfrm>
                <a:off x="0" y="-47625"/>
                <a:ext cx="703982" cy="733425"/>
              </a:xfrm>
              <a:prstGeom prst="rect">
                <a:avLst/>
              </a:prstGeom>
            </p:spPr>
            <p:txBody>
              <a:bodyPr lIns="50800" tIns="50800" rIns="50800" bIns="50800" rtlCol="0" anchor="ctr"/>
              <a:lstStyle/>
              <a:p>
                <a:pPr algn="ctr">
                  <a:lnSpc>
                    <a:spcPts val="2659"/>
                  </a:lnSpc>
                </a:pPr>
                <a:endParaRPr/>
              </a:p>
            </p:txBody>
          </p:sp>
        </p:grpSp>
        <p:sp>
          <p:nvSpPr>
            <p:cNvPr id="28" name="TextBox 28"/>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b="1" dirty="0">
                  <a:solidFill>
                    <a:srgbClr val="F6F6E9"/>
                  </a:solidFill>
                  <a:latin typeface="Open Sans Bold"/>
                  <a:ea typeface="Open Sans Bold"/>
                  <a:cs typeface="Open Sans Bold"/>
                  <a:sym typeface="Open Sans Bold"/>
                </a:rPr>
                <a:t>4</a:t>
              </a:r>
            </a:p>
          </p:txBody>
        </p:sp>
      </p:grpSp>
      <p:sp>
        <p:nvSpPr>
          <p:cNvPr id="29" name="Freeform 29"/>
          <p:cNvSpPr/>
          <p:nvPr/>
        </p:nvSpPr>
        <p:spPr>
          <a:xfrm>
            <a:off x="11804788" y="9258300"/>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0" name="TextBox 7">
            <a:extLst>
              <a:ext uri="{FF2B5EF4-FFF2-40B4-BE49-F238E27FC236}">
                <a16:creationId xmlns:a16="http://schemas.microsoft.com/office/drawing/2014/main" id="{BE7296F8-C905-4D54-EFCE-371B7C4C33BE}"/>
              </a:ext>
            </a:extLst>
          </p:cNvPr>
          <p:cNvSpPr txBox="1"/>
          <p:nvPr/>
        </p:nvSpPr>
        <p:spPr>
          <a:xfrm>
            <a:off x="3318795" y="2317767"/>
            <a:ext cx="11650410" cy="677108"/>
          </a:xfrm>
          <a:prstGeom prst="rect">
            <a:avLst/>
          </a:prstGeom>
        </p:spPr>
        <p:txBody>
          <a:bodyPr wrap="square" lIns="0" tIns="0" rIns="0" bIns="0" rtlCol="0" anchor="t">
            <a:spAutoFit/>
          </a:bodyPr>
          <a:lstStyle/>
          <a:p>
            <a:pPr algn="ctr"/>
            <a:r>
              <a:rPr lang="en-US" sz="4400" dirty="0">
                <a:solidFill>
                  <a:srgbClr val="272727"/>
                </a:solidFill>
                <a:latin typeface="Alatsi"/>
                <a:ea typeface="Alatsi"/>
                <a:cs typeface="Alatsi"/>
                <a:sym typeface="Alatsi"/>
              </a:rPr>
              <a:t>(Pre-Implementation Compliance Measures)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a:extLst>
            <a:ext uri="{FF2B5EF4-FFF2-40B4-BE49-F238E27FC236}">
              <a16:creationId xmlns:a16="http://schemas.microsoft.com/office/drawing/2014/main" id="{B21C9396-BAF3-EA8F-5618-97EFE945775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ADE8208-675A-9F97-6255-233C6B76656F}"/>
              </a:ext>
            </a:extLst>
          </p:cNvPr>
          <p:cNvGrpSpPr/>
          <p:nvPr/>
        </p:nvGrpSpPr>
        <p:grpSpPr>
          <a:xfrm>
            <a:off x="-254169" y="7183907"/>
            <a:ext cx="21953128" cy="2505604"/>
            <a:chOff x="0" y="0"/>
            <a:chExt cx="29270837" cy="3340806"/>
          </a:xfrm>
        </p:grpSpPr>
        <p:sp>
          <p:nvSpPr>
            <p:cNvPr id="3" name="TextBox 3">
              <a:extLst>
                <a:ext uri="{FF2B5EF4-FFF2-40B4-BE49-F238E27FC236}">
                  <a16:creationId xmlns:a16="http://schemas.microsoft.com/office/drawing/2014/main" id="{1F8C0016-7C11-CBE6-56F3-4A00BE05CE0A}"/>
                </a:ext>
              </a:extLst>
            </p:cNvPr>
            <p:cNvSpPr txBox="1"/>
            <p:nvPr/>
          </p:nvSpPr>
          <p:spPr>
            <a:xfrm>
              <a:off x="7951598" y="2740096"/>
              <a:ext cx="9176144" cy="600710"/>
            </a:xfrm>
            <a:prstGeom prst="rect">
              <a:avLst/>
            </a:prstGeom>
          </p:spPr>
          <p:txBody>
            <a:bodyPr lIns="0" tIns="0" rIns="0" bIns="0" rtlCol="0" anchor="t">
              <a:spAutoFit/>
            </a:bodyPr>
            <a:lstStyle/>
            <a:p>
              <a:pPr algn="ctr">
                <a:lnSpc>
                  <a:spcPts val="3779"/>
                </a:lnSpc>
              </a:pPr>
              <a:r>
                <a:rPr lang="en-US" sz="2700">
                  <a:solidFill>
                    <a:srgbClr val="393C2F"/>
                  </a:solidFill>
                  <a:latin typeface="Alatsi"/>
                  <a:ea typeface="Alatsi"/>
                  <a:cs typeface="Alatsi"/>
                  <a:sym typeface="Alatsi"/>
                </a:rPr>
                <a:t>City of Warrenton</a:t>
              </a:r>
            </a:p>
          </p:txBody>
        </p:sp>
        <p:sp>
          <p:nvSpPr>
            <p:cNvPr id="4" name="AutoShape 4">
              <a:extLst>
                <a:ext uri="{FF2B5EF4-FFF2-40B4-BE49-F238E27FC236}">
                  <a16:creationId xmlns:a16="http://schemas.microsoft.com/office/drawing/2014/main" id="{5AF6A3CA-78BB-DA9C-D310-BC24159A2794}"/>
                </a:ext>
              </a:extLst>
            </p:cNvPr>
            <p:cNvSpPr/>
            <p:nvPr/>
          </p:nvSpPr>
          <p:spPr>
            <a:xfrm>
              <a:off x="204" y="3069026"/>
              <a:ext cx="9473686" cy="25400"/>
            </a:xfrm>
            <a:prstGeom prst="line">
              <a:avLst/>
            </a:prstGeom>
            <a:ln w="152400" cap="flat">
              <a:solidFill>
                <a:srgbClr val="393C2F"/>
              </a:solidFill>
              <a:prstDash val="solid"/>
              <a:headEnd type="none" w="sm" len="sm"/>
              <a:tailEnd type="none" w="sm" len="sm"/>
            </a:ln>
          </p:spPr>
          <p:txBody>
            <a:bodyPr/>
            <a:lstStyle/>
            <a:p>
              <a:endParaRPr lang="en-US"/>
            </a:p>
          </p:txBody>
        </p:sp>
        <p:sp>
          <p:nvSpPr>
            <p:cNvPr id="5" name="AutoShape 5">
              <a:extLst>
                <a:ext uri="{FF2B5EF4-FFF2-40B4-BE49-F238E27FC236}">
                  <a16:creationId xmlns:a16="http://schemas.microsoft.com/office/drawing/2014/main" id="{1D8E5ECA-6AAA-F8D4-AC7E-E8028C111552}"/>
                </a:ext>
              </a:extLst>
            </p:cNvPr>
            <p:cNvSpPr/>
            <p:nvPr/>
          </p:nvSpPr>
          <p:spPr>
            <a:xfrm>
              <a:off x="15587895" y="3069026"/>
              <a:ext cx="9473686" cy="25400"/>
            </a:xfrm>
            <a:prstGeom prst="line">
              <a:avLst/>
            </a:prstGeom>
            <a:ln w="152400" cap="flat">
              <a:solidFill>
                <a:srgbClr val="393C2F"/>
              </a:solidFill>
              <a:prstDash val="solid"/>
              <a:headEnd type="none" w="sm" len="sm"/>
              <a:tailEnd type="none" w="sm" len="sm"/>
            </a:ln>
          </p:spPr>
          <p:txBody>
            <a:bodyPr/>
            <a:lstStyle/>
            <a:p>
              <a:endParaRPr lang="en-US"/>
            </a:p>
          </p:txBody>
        </p:sp>
        <p:sp>
          <p:nvSpPr>
            <p:cNvPr id="6" name="Freeform 6">
              <a:extLst>
                <a:ext uri="{FF2B5EF4-FFF2-40B4-BE49-F238E27FC236}">
                  <a16:creationId xmlns:a16="http://schemas.microsoft.com/office/drawing/2014/main" id="{23462B5B-1C94-012E-E8F8-3A6C6A4884E8}"/>
                </a:ext>
              </a:extLst>
            </p:cNvPr>
            <p:cNvSpPr/>
            <p:nvPr/>
          </p:nvSpPr>
          <p:spPr>
            <a:xfrm>
              <a:off x="19517237" y="0"/>
              <a:ext cx="9753600" cy="3051240"/>
            </a:xfrm>
            <a:custGeom>
              <a:avLst/>
              <a:gdLst/>
              <a:ahLst/>
              <a:cxnLst/>
              <a:rect l="l" t="t" r="r" b="b"/>
              <a:pathLst>
                <a:path w="9753600" h="3051240">
                  <a:moveTo>
                    <a:pt x="0" y="0"/>
                  </a:moveTo>
                  <a:lnTo>
                    <a:pt x="9753600" y="0"/>
                  </a:lnTo>
                  <a:lnTo>
                    <a:pt x="9753600" y="3051240"/>
                  </a:lnTo>
                  <a:lnTo>
                    <a:pt x="0" y="3051240"/>
                  </a:lnTo>
                  <a:lnTo>
                    <a:pt x="0" y="0"/>
                  </a:lnTo>
                  <a:close/>
                </a:path>
              </a:pathLst>
            </a:custGeom>
            <a:blipFill>
              <a:blip r:embed="rId2">
                <a:extLst>
                  <a:ext uri="{96DAC541-7B7A-43D3-8B79-37D633B846F1}">
                    <asvg:svgBlip xmlns:asvg="http://schemas.microsoft.com/office/drawing/2016/SVG/main" r:embed="rId3"/>
                  </a:ext>
                </a:extLst>
              </a:blip>
              <a:stretch>
                <a:fillRect b="-8274"/>
              </a:stretch>
            </a:blipFill>
          </p:spPr>
          <p:txBody>
            <a:bodyPr/>
            <a:lstStyle/>
            <a:p>
              <a:endParaRPr lang="en-US"/>
            </a:p>
          </p:txBody>
        </p:sp>
      </p:grpSp>
      <p:grpSp>
        <p:nvGrpSpPr>
          <p:cNvPr id="9" name="Group 9">
            <a:extLst>
              <a:ext uri="{FF2B5EF4-FFF2-40B4-BE49-F238E27FC236}">
                <a16:creationId xmlns:a16="http://schemas.microsoft.com/office/drawing/2014/main" id="{83A19977-7D62-442A-A2E7-64EF9925D2B9}"/>
              </a:ext>
            </a:extLst>
          </p:cNvPr>
          <p:cNvGrpSpPr/>
          <p:nvPr/>
        </p:nvGrpSpPr>
        <p:grpSpPr>
          <a:xfrm>
            <a:off x="15859155" y="0"/>
            <a:ext cx="1562612" cy="1673225"/>
            <a:chOff x="0" y="0"/>
            <a:chExt cx="2083482" cy="2230967"/>
          </a:xfrm>
        </p:grpSpPr>
        <p:grpSp>
          <p:nvGrpSpPr>
            <p:cNvPr id="10" name="Group 10">
              <a:extLst>
                <a:ext uri="{FF2B5EF4-FFF2-40B4-BE49-F238E27FC236}">
                  <a16:creationId xmlns:a16="http://schemas.microsoft.com/office/drawing/2014/main" id="{4B3FF563-EBAF-0D82-9875-97220DD87831}"/>
                </a:ext>
              </a:extLst>
            </p:cNvPr>
            <p:cNvGrpSpPr/>
            <p:nvPr/>
          </p:nvGrpSpPr>
          <p:grpSpPr>
            <a:xfrm>
              <a:off x="75599" y="0"/>
              <a:ext cx="1932284" cy="2230967"/>
              <a:chOff x="0" y="0"/>
              <a:chExt cx="703982" cy="812800"/>
            </a:xfrm>
          </p:grpSpPr>
          <p:sp>
            <p:nvSpPr>
              <p:cNvPr id="11" name="Freeform 11">
                <a:extLst>
                  <a:ext uri="{FF2B5EF4-FFF2-40B4-BE49-F238E27FC236}">
                    <a16:creationId xmlns:a16="http://schemas.microsoft.com/office/drawing/2014/main" id="{8FF076D8-9019-3C06-A3C6-E0DC35176DB1}"/>
                  </a:ext>
                </a:extLst>
              </p:cNvPr>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393C2F"/>
              </a:solidFill>
            </p:spPr>
            <p:txBody>
              <a:bodyPr/>
              <a:lstStyle/>
              <a:p>
                <a:endParaRPr lang="en-US"/>
              </a:p>
            </p:txBody>
          </p:sp>
          <p:sp>
            <p:nvSpPr>
              <p:cNvPr id="12" name="TextBox 12">
                <a:extLst>
                  <a:ext uri="{FF2B5EF4-FFF2-40B4-BE49-F238E27FC236}">
                    <a16:creationId xmlns:a16="http://schemas.microsoft.com/office/drawing/2014/main" id="{64919D8C-D9A8-FEE7-3ECA-F421E4DDC379}"/>
                  </a:ext>
                </a:extLst>
              </p:cNvPr>
              <p:cNvSpPr txBox="1"/>
              <p:nvPr/>
            </p:nvSpPr>
            <p:spPr>
              <a:xfrm>
                <a:off x="0" y="-47625"/>
                <a:ext cx="703982" cy="733425"/>
              </a:xfrm>
              <a:prstGeom prst="rect">
                <a:avLst/>
              </a:prstGeom>
            </p:spPr>
            <p:txBody>
              <a:bodyPr lIns="50800" tIns="50800" rIns="50800" bIns="50800" rtlCol="0" anchor="ctr"/>
              <a:lstStyle/>
              <a:p>
                <a:pPr algn="ctr">
                  <a:lnSpc>
                    <a:spcPts val="2659"/>
                  </a:lnSpc>
                </a:pPr>
                <a:endParaRPr/>
              </a:p>
            </p:txBody>
          </p:sp>
        </p:grpSp>
        <p:sp>
          <p:nvSpPr>
            <p:cNvPr id="13" name="TextBox 13">
              <a:extLst>
                <a:ext uri="{FF2B5EF4-FFF2-40B4-BE49-F238E27FC236}">
                  <a16:creationId xmlns:a16="http://schemas.microsoft.com/office/drawing/2014/main" id="{75CCE05F-BEE5-9CA8-66A7-722F0307EA45}"/>
                </a:ext>
              </a:extLst>
            </p:cNvPr>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b="1" dirty="0">
                  <a:solidFill>
                    <a:srgbClr val="F6F6E9"/>
                  </a:solidFill>
                  <a:latin typeface="Open Sans Bold"/>
                  <a:ea typeface="Open Sans Bold"/>
                  <a:cs typeface="Open Sans Bold"/>
                  <a:sym typeface="Open Sans Bold"/>
                </a:rPr>
                <a:t>5</a:t>
              </a:r>
            </a:p>
          </p:txBody>
        </p:sp>
      </p:grpSp>
      <p:sp>
        <p:nvSpPr>
          <p:cNvPr id="14" name="Freeform 14">
            <a:extLst>
              <a:ext uri="{FF2B5EF4-FFF2-40B4-BE49-F238E27FC236}">
                <a16:creationId xmlns:a16="http://schemas.microsoft.com/office/drawing/2014/main" id="{117B279D-41B4-19FE-B37D-2E6F21B9F66A}"/>
              </a:ext>
            </a:extLst>
          </p:cNvPr>
          <p:cNvSpPr/>
          <p:nvPr/>
        </p:nvSpPr>
        <p:spPr>
          <a:xfrm>
            <a:off x="-2627572" y="-733336"/>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Freeform: Shape 17">
            <a:extLst>
              <a:ext uri="{FF2B5EF4-FFF2-40B4-BE49-F238E27FC236}">
                <a16:creationId xmlns:a16="http://schemas.microsoft.com/office/drawing/2014/main" id="{667A137B-282F-CC3E-F911-77FC2E95FBA1}"/>
              </a:ext>
            </a:extLst>
          </p:cNvPr>
          <p:cNvSpPr/>
          <p:nvPr/>
        </p:nvSpPr>
        <p:spPr>
          <a:xfrm>
            <a:off x="8860763" y="7034213"/>
            <a:ext cx="188823" cy="609600"/>
          </a:xfrm>
          <a:custGeom>
            <a:avLst/>
            <a:gdLst>
              <a:gd name="connsiteX0" fmla="*/ 21300 w 188823"/>
              <a:gd name="connsiteY0" fmla="*/ 0 h 609600"/>
              <a:gd name="connsiteX1" fmla="*/ 140362 w 188823"/>
              <a:gd name="connsiteY1" fmla="*/ 71437 h 609600"/>
              <a:gd name="connsiteX2" fmla="*/ 140362 w 188823"/>
              <a:gd name="connsiteY2" fmla="*/ 204787 h 609600"/>
              <a:gd name="connsiteX3" fmla="*/ 87975 w 188823"/>
              <a:gd name="connsiteY3" fmla="*/ 323850 h 609600"/>
              <a:gd name="connsiteX4" fmla="*/ 187987 w 188823"/>
              <a:gd name="connsiteY4" fmla="*/ 409575 h 609600"/>
              <a:gd name="connsiteX5" fmla="*/ 21300 w 188823"/>
              <a:gd name="connsiteY5" fmla="*/ 542925 h 609600"/>
              <a:gd name="connsiteX6" fmla="*/ 2250 w 188823"/>
              <a:gd name="connsiteY6" fmla="*/ 609600 h 609600"/>
              <a:gd name="connsiteX7" fmla="*/ 2250 w 188823"/>
              <a:gd name="connsiteY7"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823" h="609600">
                <a:moveTo>
                  <a:pt x="21300" y="0"/>
                </a:moveTo>
                <a:cubicBezTo>
                  <a:pt x="70909" y="18653"/>
                  <a:pt x="120518" y="37306"/>
                  <a:pt x="140362" y="71437"/>
                </a:cubicBezTo>
                <a:cubicBezTo>
                  <a:pt x="160206" y="105568"/>
                  <a:pt x="149093" y="162718"/>
                  <a:pt x="140362" y="204787"/>
                </a:cubicBezTo>
                <a:cubicBezTo>
                  <a:pt x="131631" y="246856"/>
                  <a:pt x="80037" y="289719"/>
                  <a:pt x="87975" y="323850"/>
                </a:cubicBezTo>
                <a:cubicBezTo>
                  <a:pt x="95913" y="357981"/>
                  <a:pt x="199099" y="373063"/>
                  <a:pt x="187987" y="409575"/>
                </a:cubicBezTo>
                <a:cubicBezTo>
                  <a:pt x="176875" y="446087"/>
                  <a:pt x="52256" y="509588"/>
                  <a:pt x="21300" y="542925"/>
                </a:cubicBezTo>
                <a:cubicBezTo>
                  <a:pt x="-9656" y="576262"/>
                  <a:pt x="2250" y="609600"/>
                  <a:pt x="2250" y="609600"/>
                </a:cubicBezTo>
                <a:lnTo>
                  <a:pt x="2250" y="609600"/>
                </a:lnTo>
              </a:path>
            </a:pathLst>
          </a:cu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B7A0E45-CF33-31D5-A993-79596DFD5EA3}"/>
              </a:ext>
            </a:extLst>
          </p:cNvPr>
          <p:cNvPicPr>
            <a:picLocks noChangeAspect="1"/>
          </p:cNvPicPr>
          <p:nvPr/>
        </p:nvPicPr>
        <p:blipFill>
          <a:blip r:embed="rId4"/>
          <a:srcRect l="11533"/>
          <a:stretch/>
        </p:blipFill>
        <p:spPr>
          <a:xfrm>
            <a:off x="5943600" y="328186"/>
            <a:ext cx="9551948" cy="8894006"/>
          </a:xfrm>
          <a:prstGeom prst="rect">
            <a:avLst/>
          </a:prstGeom>
        </p:spPr>
      </p:pic>
      <p:sp>
        <p:nvSpPr>
          <p:cNvPr id="20" name="TextBox 2">
            <a:extLst>
              <a:ext uri="{FF2B5EF4-FFF2-40B4-BE49-F238E27FC236}">
                <a16:creationId xmlns:a16="http://schemas.microsoft.com/office/drawing/2014/main" id="{D7146B4B-264C-D47D-A3C1-A5596FC4A398}"/>
              </a:ext>
            </a:extLst>
          </p:cNvPr>
          <p:cNvSpPr txBox="1"/>
          <p:nvPr/>
        </p:nvSpPr>
        <p:spPr>
          <a:xfrm>
            <a:off x="265014" y="2384645"/>
            <a:ext cx="5444516" cy="1464825"/>
          </a:xfrm>
          <a:prstGeom prst="rect">
            <a:avLst/>
          </a:prstGeom>
        </p:spPr>
        <p:txBody>
          <a:bodyPr wrap="square" lIns="0" tIns="0" rIns="0" bIns="0" rtlCol="0" anchor="t">
            <a:spAutoFit/>
          </a:bodyPr>
          <a:lstStyle/>
          <a:p>
            <a:pPr algn="l">
              <a:lnSpc>
                <a:spcPts val="5852"/>
              </a:lnSpc>
            </a:pPr>
            <a:r>
              <a:rPr lang="en-US" sz="4180" dirty="0">
                <a:solidFill>
                  <a:srgbClr val="272727"/>
                </a:solidFill>
                <a:latin typeface="Alatsi"/>
                <a:ea typeface="Alatsi"/>
                <a:cs typeface="Alatsi"/>
                <a:sym typeface="Alatsi"/>
              </a:rPr>
              <a:t>Areas of Special Flood Hazard in Warrenton</a:t>
            </a:r>
          </a:p>
        </p:txBody>
      </p:sp>
    </p:spTree>
    <p:extLst>
      <p:ext uri="{BB962C8B-B14F-4D97-AF65-F5344CB8AC3E}">
        <p14:creationId xmlns:p14="http://schemas.microsoft.com/office/powerpoint/2010/main" val="2550287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a:extLst>
            <a:ext uri="{FF2B5EF4-FFF2-40B4-BE49-F238E27FC236}">
              <a16:creationId xmlns:a16="http://schemas.microsoft.com/office/drawing/2014/main" id="{DA6685ED-536B-6531-2D63-38A3E8D9E17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0CE453F-0F25-87F2-3CBD-EC72ACD4F489}"/>
              </a:ext>
            </a:extLst>
          </p:cNvPr>
          <p:cNvGrpSpPr/>
          <p:nvPr/>
        </p:nvGrpSpPr>
        <p:grpSpPr>
          <a:xfrm>
            <a:off x="-254169" y="7183907"/>
            <a:ext cx="21953128" cy="2505604"/>
            <a:chOff x="0" y="0"/>
            <a:chExt cx="29270837" cy="3340806"/>
          </a:xfrm>
        </p:grpSpPr>
        <p:sp>
          <p:nvSpPr>
            <p:cNvPr id="3" name="TextBox 3">
              <a:extLst>
                <a:ext uri="{FF2B5EF4-FFF2-40B4-BE49-F238E27FC236}">
                  <a16:creationId xmlns:a16="http://schemas.microsoft.com/office/drawing/2014/main" id="{054FF985-FD5A-D4C6-6EF9-6726195E7E71}"/>
                </a:ext>
              </a:extLst>
            </p:cNvPr>
            <p:cNvSpPr txBox="1"/>
            <p:nvPr/>
          </p:nvSpPr>
          <p:spPr>
            <a:xfrm>
              <a:off x="7951598" y="2740096"/>
              <a:ext cx="9176144" cy="600710"/>
            </a:xfrm>
            <a:prstGeom prst="rect">
              <a:avLst/>
            </a:prstGeom>
          </p:spPr>
          <p:txBody>
            <a:bodyPr lIns="0" tIns="0" rIns="0" bIns="0" rtlCol="0" anchor="t">
              <a:spAutoFit/>
            </a:bodyPr>
            <a:lstStyle/>
            <a:p>
              <a:pPr algn="ctr">
                <a:lnSpc>
                  <a:spcPts val="3779"/>
                </a:lnSpc>
              </a:pPr>
              <a:r>
                <a:rPr lang="en-US" sz="2700">
                  <a:solidFill>
                    <a:srgbClr val="393C2F"/>
                  </a:solidFill>
                  <a:latin typeface="Alatsi"/>
                  <a:ea typeface="Alatsi"/>
                  <a:cs typeface="Alatsi"/>
                  <a:sym typeface="Alatsi"/>
                </a:rPr>
                <a:t>City of Warrenton</a:t>
              </a:r>
            </a:p>
          </p:txBody>
        </p:sp>
        <p:sp>
          <p:nvSpPr>
            <p:cNvPr id="4" name="AutoShape 4">
              <a:extLst>
                <a:ext uri="{FF2B5EF4-FFF2-40B4-BE49-F238E27FC236}">
                  <a16:creationId xmlns:a16="http://schemas.microsoft.com/office/drawing/2014/main" id="{4AF73C88-7421-278E-942D-203266237016}"/>
                </a:ext>
              </a:extLst>
            </p:cNvPr>
            <p:cNvSpPr/>
            <p:nvPr/>
          </p:nvSpPr>
          <p:spPr>
            <a:xfrm>
              <a:off x="204" y="3069026"/>
              <a:ext cx="9473686" cy="25400"/>
            </a:xfrm>
            <a:prstGeom prst="line">
              <a:avLst/>
            </a:prstGeom>
            <a:ln w="152400" cap="flat">
              <a:solidFill>
                <a:srgbClr val="393C2F"/>
              </a:solidFill>
              <a:prstDash val="solid"/>
              <a:headEnd type="none" w="sm" len="sm"/>
              <a:tailEnd type="none" w="sm" len="sm"/>
            </a:ln>
          </p:spPr>
          <p:txBody>
            <a:bodyPr/>
            <a:lstStyle/>
            <a:p>
              <a:endParaRPr lang="en-US"/>
            </a:p>
          </p:txBody>
        </p:sp>
        <p:sp>
          <p:nvSpPr>
            <p:cNvPr id="5" name="AutoShape 5">
              <a:extLst>
                <a:ext uri="{FF2B5EF4-FFF2-40B4-BE49-F238E27FC236}">
                  <a16:creationId xmlns:a16="http://schemas.microsoft.com/office/drawing/2014/main" id="{9BE81D6A-6998-0614-C229-C113ABB8F67C}"/>
                </a:ext>
              </a:extLst>
            </p:cNvPr>
            <p:cNvSpPr/>
            <p:nvPr/>
          </p:nvSpPr>
          <p:spPr>
            <a:xfrm>
              <a:off x="15587895" y="3069026"/>
              <a:ext cx="9473686" cy="25400"/>
            </a:xfrm>
            <a:prstGeom prst="line">
              <a:avLst/>
            </a:prstGeom>
            <a:ln w="152400" cap="flat">
              <a:solidFill>
                <a:srgbClr val="393C2F"/>
              </a:solidFill>
              <a:prstDash val="solid"/>
              <a:headEnd type="none" w="sm" len="sm"/>
              <a:tailEnd type="none" w="sm" len="sm"/>
            </a:ln>
          </p:spPr>
          <p:txBody>
            <a:bodyPr/>
            <a:lstStyle/>
            <a:p>
              <a:endParaRPr lang="en-US"/>
            </a:p>
          </p:txBody>
        </p:sp>
        <p:sp>
          <p:nvSpPr>
            <p:cNvPr id="6" name="Freeform 6">
              <a:extLst>
                <a:ext uri="{FF2B5EF4-FFF2-40B4-BE49-F238E27FC236}">
                  <a16:creationId xmlns:a16="http://schemas.microsoft.com/office/drawing/2014/main" id="{697D1023-2A88-F597-A14D-F986D7BA486A}"/>
                </a:ext>
              </a:extLst>
            </p:cNvPr>
            <p:cNvSpPr/>
            <p:nvPr/>
          </p:nvSpPr>
          <p:spPr>
            <a:xfrm>
              <a:off x="19517237" y="0"/>
              <a:ext cx="9753600" cy="3051240"/>
            </a:xfrm>
            <a:custGeom>
              <a:avLst/>
              <a:gdLst/>
              <a:ahLst/>
              <a:cxnLst/>
              <a:rect l="l" t="t" r="r" b="b"/>
              <a:pathLst>
                <a:path w="9753600" h="3051240">
                  <a:moveTo>
                    <a:pt x="0" y="0"/>
                  </a:moveTo>
                  <a:lnTo>
                    <a:pt x="9753600" y="0"/>
                  </a:lnTo>
                  <a:lnTo>
                    <a:pt x="9753600" y="3051240"/>
                  </a:lnTo>
                  <a:lnTo>
                    <a:pt x="0" y="3051240"/>
                  </a:lnTo>
                  <a:lnTo>
                    <a:pt x="0" y="0"/>
                  </a:lnTo>
                  <a:close/>
                </a:path>
              </a:pathLst>
            </a:custGeom>
            <a:blipFill>
              <a:blip r:embed="rId2">
                <a:extLst>
                  <a:ext uri="{96DAC541-7B7A-43D3-8B79-37D633B846F1}">
                    <asvg:svgBlip xmlns:asvg="http://schemas.microsoft.com/office/drawing/2016/SVG/main" r:embed="rId3"/>
                  </a:ext>
                </a:extLst>
              </a:blip>
              <a:stretch>
                <a:fillRect b="-8274"/>
              </a:stretch>
            </a:blipFill>
          </p:spPr>
          <p:txBody>
            <a:bodyPr/>
            <a:lstStyle/>
            <a:p>
              <a:endParaRPr lang="en-US"/>
            </a:p>
          </p:txBody>
        </p:sp>
      </p:grpSp>
      <p:grpSp>
        <p:nvGrpSpPr>
          <p:cNvPr id="9" name="Group 9">
            <a:extLst>
              <a:ext uri="{FF2B5EF4-FFF2-40B4-BE49-F238E27FC236}">
                <a16:creationId xmlns:a16="http://schemas.microsoft.com/office/drawing/2014/main" id="{46D4DFCD-089A-F27C-86C5-D9E833EBFE38}"/>
              </a:ext>
            </a:extLst>
          </p:cNvPr>
          <p:cNvGrpSpPr/>
          <p:nvPr/>
        </p:nvGrpSpPr>
        <p:grpSpPr>
          <a:xfrm>
            <a:off x="15859155" y="0"/>
            <a:ext cx="1562612" cy="1673225"/>
            <a:chOff x="0" y="0"/>
            <a:chExt cx="2083482" cy="2230967"/>
          </a:xfrm>
        </p:grpSpPr>
        <p:grpSp>
          <p:nvGrpSpPr>
            <p:cNvPr id="10" name="Group 10">
              <a:extLst>
                <a:ext uri="{FF2B5EF4-FFF2-40B4-BE49-F238E27FC236}">
                  <a16:creationId xmlns:a16="http://schemas.microsoft.com/office/drawing/2014/main" id="{6EA230F9-6C6F-B8C5-54E7-682FE447F1E5}"/>
                </a:ext>
              </a:extLst>
            </p:cNvPr>
            <p:cNvGrpSpPr/>
            <p:nvPr/>
          </p:nvGrpSpPr>
          <p:grpSpPr>
            <a:xfrm>
              <a:off x="75599" y="0"/>
              <a:ext cx="1932284" cy="2230967"/>
              <a:chOff x="0" y="0"/>
              <a:chExt cx="703982" cy="812800"/>
            </a:xfrm>
          </p:grpSpPr>
          <p:sp>
            <p:nvSpPr>
              <p:cNvPr id="11" name="Freeform 11">
                <a:extLst>
                  <a:ext uri="{FF2B5EF4-FFF2-40B4-BE49-F238E27FC236}">
                    <a16:creationId xmlns:a16="http://schemas.microsoft.com/office/drawing/2014/main" id="{6A2D9D16-5F2D-D4FB-D95D-8F12DAF3EA26}"/>
                  </a:ext>
                </a:extLst>
              </p:cNvPr>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393C2F"/>
              </a:solidFill>
            </p:spPr>
            <p:txBody>
              <a:bodyPr/>
              <a:lstStyle/>
              <a:p>
                <a:endParaRPr lang="en-US"/>
              </a:p>
            </p:txBody>
          </p:sp>
          <p:sp>
            <p:nvSpPr>
              <p:cNvPr id="12" name="TextBox 12">
                <a:extLst>
                  <a:ext uri="{FF2B5EF4-FFF2-40B4-BE49-F238E27FC236}">
                    <a16:creationId xmlns:a16="http://schemas.microsoft.com/office/drawing/2014/main" id="{CFE240C7-A8BA-64AE-EA5D-1B4FFE8F8E6A}"/>
                  </a:ext>
                </a:extLst>
              </p:cNvPr>
              <p:cNvSpPr txBox="1"/>
              <p:nvPr/>
            </p:nvSpPr>
            <p:spPr>
              <a:xfrm>
                <a:off x="0" y="-47625"/>
                <a:ext cx="703982" cy="733425"/>
              </a:xfrm>
              <a:prstGeom prst="rect">
                <a:avLst/>
              </a:prstGeom>
            </p:spPr>
            <p:txBody>
              <a:bodyPr lIns="50800" tIns="50800" rIns="50800" bIns="50800" rtlCol="0" anchor="ctr"/>
              <a:lstStyle/>
              <a:p>
                <a:pPr algn="ctr">
                  <a:lnSpc>
                    <a:spcPts val="2659"/>
                  </a:lnSpc>
                </a:pPr>
                <a:endParaRPr/>
              </a:p>
            </p:txBody>
          </p:sp>
        </p:grpSp>
        <p:sp>
          <p:nvSpPr>
            <p:cNvPr id="13" name="TextBox 13">
              <a:extLst>
                <a:ext uri="{FF2B5EF4-FFF2-40B4-BE49-F238E27FC236}">
                  <a16:creationId xmlns:a16="http://schemas.microsoft.com/office/drawing/2014/main" id="{7FB1FACC-929B-13DB-891A-B8956DEB5B27}"/>
                </a:ext>
              </a:extLst>
            </p:cNvPr>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b="1" dirty="0">
                  <a:solidFill>
                    <a:srgbClr val="F6F6E9"/>
                  </a:solidFill>
                  <a:latin typeface="Open Sans Bold"/>
                  <a:ea typeface="Open Sans Bold"/>
                  <a:cs typeface="Open Sans Bold"/>
                  <a:sym typeface="Open Sans Bold"/>
                </a:rPr>
                <a:t>6</a:t>
              </a:r>
            </a:p>
          </p:txBody>
        </p:sp>
      </p:grpSp>
      <p:sp>
        <p:nvSpPr>
          <p:cNvPr id="14" name="Freeform 14">
            <a:extLst>
              <a:ext uri="{FF2B5EF4-FFF2-40B4-BE49-F238E27FC236}">
                <a16:creationId xmlns:a16="http://schemas.microsoft.com/office/drawing/2014/main" id="{47C8ACDB-BF58-F283-381D-2AF1AF763A31}"/>
              </a:ext>
            </a:extLst>
          </p:cNvPr>
          <p:cNvSpPr/>
          <p:nvPr/>
        </p:nvSpPr>
        <p:spPr>
          <a:xfrm>
            <a:off x="-2627572" y="-733336"/>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Freeform: Shape 17">
            <a:extLst>
              <a:ext uri="{FF2B5EF4-FFF2-40B4-BE49-F238E27FC236}">
                <a16:creationId xmlns:a16="http://schemas.microsoft.com/office/drawing/2014/main" id="{7199F8E8-C0B0-FDE3-E878-B7DA5D6E263E}"/>
              </a:ext>
            </a:extLst>
          </p:cNvPr>
          <p:cNvSpPr/>
          <p:nvPr/>
        </p:nvSpPr>
        <p:spPr>
          <a:xfrm>
            <a:off x="8860763" y="7034213"/>
            <a:ext cx="188823" cy="609600"/>
          </a:xfrm>
          <a:custGeom>
            <a:avLst/>
            <a:gdLst>
              <a:gd name="connsiteX0" fmla="*/ 21300 w 188823"/>
              <a:gd name="connsiteY0" fmla="*/ 0 h 609600"/>
              <a:gd name="connsiteX1" fmla="*/ 140362 w 188823"/>
              <a:gd name="connsiteY1" fmla="*/ 71437 h 609600"/>
              <a:gd name="connsiteX2" fmla="*/ 140362 w 188823"/>
              <a:gd name="connsiteY2" fmla="*/ 204787 h 609600"/>
              <a:gd name="connsiteX3" fmla="*/ 87975 w 188823"/>
              <a:gd name="connsiteY3" fmla="*/ 323850 h 609600"/>
              <a:gd name="connsiteX4" fmla="*/ 187987 w 188823"/>
              <a:gd name="connsiteY4" fmla="*/ 409575 h 609600"/>
              <a:gd name="connsiteX5" fmla="*/ 21300 w 188823"/>
              <a:gd name="connsiteY5" fmla="*/ 542925 h 609600"/>
              <a:gd name="connsiteX6" fmla="*/ 2250 w 188823"/>
              <a:gd name="connsiteY6" fmla="*/ 609600 h 609600"/>
              <a:gd name="connsiteX7" fmla="*/ 2250 w 188823"/>
              <a:gd name="connsiteY7"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823" h="609600">
                <a:moveTo>
                  <a:pt x="21300" y="0"/>
                </a:moveTo>
                <a:cubicBezTo>
                  <a:pt x="70909" y="18653"/>
                  <a:pt x="120518" y="37306"/>
                  <a:pt x="140362" y="71437"/>
                </a:cubicBezTo>
                <a:cubicBezTo>
                  <a:pt x="160206" y="105568"/>
                  <a:pt x="149093" y="162718"/>
                  <a:pt x="140362" y="204787"/>
                </a:cubicBezTo>
                <a:cubicBezTo>
                  <a:pt x="131631" y="246856"/>
                  <a:pt x="80037" y="289719"/>
                  <a:pt x="87975" y="323850"/>
                </a:cubicBezTo>
                <a:cubicBezTo>
                  <a:pt x="95913" y="357981"/>
                  <a:pt x="199099" y="373063"/>
                  <a:pt x="187987" y="409575"/>
                </a:cubicBezTo>
                <a:cubicBezTo>
                  <a:pt x="176875" y="446087"/>
                  <a:pt x="52256" y="509588"/>
                  <a:pt x="21300" y="542925"/>
                </a:cubicBezTo>
                <a:cubicBezTo>
                  <a:pt x="-9656" y="576262"/>
                  <a:pt x="2250" y="609600"/>
                  <a:pt x="2250" y="609600"/>
                </a:cubicBezTo>
                <a:lnTo>
                  <a:pt x="2250" y="609600"/>
                </a:lnTo>
              </a:path>
            </a:pathLst>
          </a:cu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212C0E38-3F04-C38F-C714-E70CE6FD9EC0}"/>
              </a:ext>
            </a:extLst>
          </p:cNvPr>
          <p:cNvGrpSpPr/>
          <p:nvPr/>
        </p:nvGrpSpPr>
        <p:grpSpPr>
          <a:xfrm>
            <a:off x="5943600" y="328186"/>
            <a:ext cx="9551948" cy="8894006"/>
            <a:chOff x="4191000" y="328186"/>
            <a:chExt cx="9551948" cy="8894006"/>
          </a:xfrm>
        </p:grpSpPr>
        <p:pic>
          <p:nvPicPr>
            <p:cNvPr id="8" name="Picture 7">
              <a:extLst>
                <a:ext uri="{FF2B5EF4-FFF2-40B4-BE49-F238E27FC236}">
                  <a16:creationId xmlns:a16="http://schemas.microsoft.com/office/drawing/2014/main" id="{D0CD79B6-5A8B-6929-6895-FB67EE35A370}"/>
                </a:ext>
              </a:extLst>
            </p:cNvPr>
            <p:cNvPicPr>
              <a:picLocks noChangeAspect="1"/>
            </p:cNvPicPr>
            <p:nvPr/>
          </p:nvPicPr>
          <p:blipFill>
            <a:blip r:embed="rId4"/>
            <a:srcRect l="11533"/>
            <a:stretch/>
          </p:blipFill>
          <p:spPr>
            <a:xfrm>
              <a:off x="4191000" y="328186"/>
              <a:ext cx="9551948" cy="8894006"/>
            </a:xfrm>
            <a:prstGeom prst="rect">
              <a:avLst/>
            </a:prstGeom>
          </p:spPr>
        </p:pic>
        <p:sp>
          <p:nvSpPr>
            <p:cNvPr id="17" name="Freeform: Shape 16">
              <a:extLst>
                <a:ext uri="{FF2B5EF4-FFF2-40B4-BE49-F238E27FC236}">
                  <a16:creationId xmlns:a16="http://schemas.microsoft.com/office/drawing/2014/main" id="{08B734A5-0DE2-3092-7131-F3D534106B3F}"/>
                </a:ext>
              </a:extLst>
            </p:cNvPr>
            <p:cNvSpPr/>
            <p:nvPr/>
          </p:nvSpPr>
          <p:spPr>
            <a:xfrm>
              <a:off x="8845451" y="3619500"/>
              <a:ext cx="1368698" cy="3419475"/>
            </a:xfrm>
            <a:custGeom>
              <a:avLst/>
              <a:gdLst>
                <a:gd name="connsiteX0" fmla="*/ 1616149 w 1616149"/>
                <a:gd name="connsiteY0" fmla="*/ 0 h 3514725"/>
                <a:gd name="connsiteX1" fmla="*/ 1068461 w 1616149"/>
                <a:gd name="connsiteY1" fmla="*/ 1657350 h 3514725"/>
                <a:gd name="connsiteX2" fmla="*/ 620786 w 1616149"/>
                <a:gd name="connsiteY2" fmla="*/ 1776413 h 3514725"/>
                <a:gd name="connsiteX3" fmla="*/ 596974 w 1616149"/>
                <a:gd name="connsiteY3" fmla="*/ 2138363 h 3514725"/>
                <a:gd name="connsiteX4" fmla="*/ 820811 w 1616149"/>
                <a:gd name="connsiteY4" fmla="*/ 2095500 h 3514725"/>
                <a:gd name="connsiteX5" fmla="*/ 877961 w 1616149"/>
                <a:gd name="connsiteY5" fmla="*/ 2143125 h 3514725"/>
                <a:gd name="connsiteX6" fmla="*/ 816049 w 1616149"/>
                <a:gd name="connsiteY6" fmla="*/ 2238375 h 3514725"/>
                <a:gd name="connsiteX7" fmla="*/ 563636 w 1616149"/>
                <a:gd name="connsiteY7" fmla="*/ 2314575 h 3514725"/>
                <a:gd name="connsiteX8" fmla="*/ 282649 w 1616149"/>
                <a:gd name="connsiteY8" fmla="*/ 2386013 h 3514725"/>
                <a:gd name="connsiteX9" fmla="*/ 225499 w 1616149"/>
                <a:gd name="connsiteY9" fmla="*/ 2657475 h 3514725"/>
                <a:gd name="connsiteX10" fmla="*/ 411236 w 1616149"/>
                <a:gd name="connsiteY10" fmla="*/ 3009900 h 3514725"/>
                <a:gd name="connsiteX11" fmla="*/ 506486 w 1616149"/>
                <a:gd name="connsiteY11" fmla="*/ 2976563 h 3514725"/>
                <a:gd name="connsiteX12" fmla="*/ 487436 w 1616149"/>
                <a:gd name="connsiteY12" fmla="*/ 3138488 h 3514725"/>
                <a:gd name="connsiteX13" fmla="*/ 239786 w 1616149"/>
                <a:gd name="connsiteY13" fmla="*/ 3152775 h 3514725"/>
                <a:gd name="connsiteX14" fmla="*/ 254074 w 1616149"/>
                <a:gd name="connsiteY14" fmla="*/ 3248025 h 3514725"/>
                <a:gd name="connsiteX15" fmla="*/ 363611 w 1616149"/>
                <a:gd name="connsiteY15" fmla="*/ 3319463 h 3514725"/>
                <a:gd name="connsiteX16" fmla="*/ 1661 w 1616149"/>
                <a:gd name="connsiteY16" fmla="*/ 2481263 h 3514725"/>
                <a:gd name="connsiteX17" fmla="*/ 254074 w 1616149"/>
                <a:gd name="connsiteY17" fmla="*/ 3514725 h 3514725"/>
                <a:gd name="connsiteX0" fmla="*/ 1398688 w 1398688"/>
                <a:gd name="connsiteY0" fmla="*/ 0 h 3514725"/>
                <a:gd name="connsiteX1" fmla="*/ 851000 w 1398688"/>
                <a:gd name="connsiteY1" fmla="*/ 1657350 h 3514725"/>
                <a:gd name="connsiteX2" fmla="*/ 403325 w 1398688"/>
                <a:gd name="connsiteY2" fmla="*/ 1776413 h 3514725"/>
                <a:gd name="connsiteX3" fmla="*/ 379513 w 1398688"/>
                <a:gd name="connsiteY3" fmla="*/ 2138363 h 3514725"/>
                <a:gd name="connsiteX4" fmla="*/ 603350 w 1398688"/>
                <a:gd name="connsiteY4" fmla="*/ 2095500 h 3514725"/>
                <a:gd name="connsiteX5" fmla="*/ 660500 w 1398688"/>
                <a:gd name="connsiteY5" fmla="*/ 2143125 h 3514725"/>
                <a:gd name="connsiteX6" fmla="*/ 598588 w 1398688"/>
                <a:gd name="connsiteY6" fmla="*/ 2238375 h 3514725"/>
                <a:gd name="connsiteX7" fmla="*/ 346175 w 1398688"/>
                <a:gd name="connsiteY7" fmla="*/ 2314575 h 3514725"/>
                <a:gd name="connsiteX8" fmla="*/ 65188 w 1398688"/>
                <a:gd name="connsiteY8" fmla="*/ 2386013 h 3514725"/>
                <a:gd name="connsiteX9" fmla="*/ 8038 w 1398688"/>
                <a:gd name="connsiteY9" fmla="*/ 2657475 h 3514725"/>
                <a:gd name="connsiteX10" fmla="*/ 193775 w 1398688"/>
                <a:gd name="connsiteY10" fmla="*/ 3009900 h 3514725"/>
                <a:gd name="connsiteX11" fmla="*/ 289025 w 1398688"/>
                <a:gd name="connsiteY11" fmla="*/ 2976563 h 3514725"/>
                <a:gd name="connsiteX12" fmla="*/ 269975 w 1398688"/>
                <a:gd name="connsiteY12" fmla="*/ 3138488 h 3514725"/>
                <a:gd name="connsiteX13" fmla="*/ 22325 w 1398688"/>
                <a:gd name="connsiteY13" fmla="*/ 3152775 h 3514725"/>
                <a:gd name="connsiteX14" fmla="*/ 36613 w 1398688"/>
                <a:gd name="connsiteY14" fmla="*/ 3248025 h 3514725"/>
                <a:gd name="connsiteX15" fmla="*/ 146150 w 1398688"/>
                <a:gd name="connsiteY15" fmla="*/ 3319463 h 3514725"/>
                <a:gd name="connsiteX16" fmla="*/ 36613 w 1398688"/>
                <a:gd name="connsiteY16" fmla="*/ 3514725 h 351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8688" h="3514725">
                  <a:moveTo>
                    <a:pt x="1398688" y="0"/>
                  </a:moveTo>
                  <a:cubicBezTo>
                    <a:pt x="1207791" y="680640"/>
                    <a:pt x="1016894" y="1361281"/>
                    <a:pt x="851000" y="1657350"/>
                  </a:cubicBezTo>
                  <a:cubicBezTo>
                    <a:pt x="685106" y="1953419"/>
                    <a:pt x="481906" y="1696244"/>
                    <a:pt x="403325" y="1776413"/>
                  </a:cubicBezTo>
                  <a:cubicBezTo>
                    <a:pt x="324744" y="1856582"/>
                    <a:pt x="346176" y="2085182"/>
                    <a:pt x="379513" y="2138363"/>
                  </a:cubicBezTo>
                  <a:cubicBezTo>
                    <a:pt x="412850" y="2191544"/>
                    <a:pt x="556519" y="2094706"/>
                    <a:pt x="603350" y="2095500"/>
                  </a:cubicBezTo>
                  <a:cubicBezTo>
                    <a:pt x="650181" y="2096294"/>
                    <a:pt x="661294" y="2119313"/>
                    <a:pt x="660500" y="2143125"/>
                  </a:cubicBezTo>
                  <a:cubicBezTo>
                    <a:pt x="659706" y="2166937"/>
                    <a:pt x="650975" y="2209800"/>
                    <a:pt x="598588" y="2238375"/>
                  </a:cubicBezTo>
                  <a:cubicBezTo>
                    <a:pt x="546201" y="2266950"/>
                    <a:pt x="435075" y="2289969"/>
                    <a:pt x="346175" y="2314575"/>
                  </a:cubicBezTo>
                  <a:cubicBezTo>
                    <a:pt x="257275" y="2339181"/>
                    <a:pt x="121544" y="2328863"/>
                    <a:pt x="65188" y="2386013"/>
                  </a:cubicBezTo>
                  <a:cubicBezTo>
                    <a:pt x="8832" y="2443163"/>
                    <a:pt x="-13393" y="2553494"/>
                    <a:pt x="8038" y="2657475"/>
                  </a:cubicBezTo>
                  <a:cubicBezTo>
                    <a:pt x="29469" y="2761456"/>
                    <a:pt x="146944" y="2956719"/>
                    <a:pt x="193775" y="3009900"/>
                  </a:cubicBezTo>
                  <a:cubicBezTo>
                    <a:pt x="240606" y="3063081"/>
                    <a:pt x="276325" y="2955132"/>
                    <a:pt x="289025" y="2976563"/>
                  </a:cubicBezTo>
                  <a:cubicBezTo>
                    <a:pt x="301725" y="2997994"/>
                    <a:pt x="314425" y="3109119"/>
                    <a:pt x="269975" y="3138488"/>
                  </a:cubicBezTo>
                  <a:cubicBezTo>
                    <a:pt x="225525" y="3167857"/>
                    <a:pt x="61219" y="3134519"/>
                    <a:pt x="22325" y="3152775"/>
                  </a:cubicBezTo>
                  <a:cubicBezTo>
                    <a:pt x="-16569" y="3171031"/>
                    <a:pt x="15975" y="3220244"/>
                    <a:pt x="36613" y="3248025"/>
                  </a:cubicBezTo>
                  <a:cubicBezTo>
                    <a:pt x="57250" y="3275806"/>
                    <a:pt x="146150" y="3275013"/>
                    <a:pt x="146150" y="3319463"/>
                  </a:cubicBezTo>
                  <a:cubicBezTo>
                    <a:pt x="146150" y="3363913"/>
                    <a:pt x="59433" y="3474046"/>
                    <a:pt x="36613" y="3514725"/>
                  </a:cubicBezTo>
                </a:path>
              </a:pathLst>
            </a:cu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70FB20C-E05B-13D8-5E12-6C5639D320B4}"/>
                </a:ext>
              </a:extLst>
            </p:cNvPr>
            <p:cNvSpPr/>
            <p:nvPr/>
          </p:nvSpPr>
          <p:spPr>
            <a:xfrm>
              <a:off x="8200873" y="3252788"/>
              <a:ext cx="1371752" cy="1671636"/>
            </a:xfrm>
            <a:custGeom>
              <a:avLst/>
              <a:gdLst>
                <a:gd name="connsiteX0" fmla="*/ 1371752 w 1371752"/>
                <a:gd name="connsiteY0" fmla="*/ 0 h 1573532"/>
                <a:gd name="connsiteX1" fmla="*/ 1152677 w 1371752"/>
                <a:gd name="connsiteY1" fmla="*/ 52387 h 1573532"/>
                <a:gd name="connsiteX2" fmla="*/ 1043140 w 1371752"/>
                <a:gd name="connsiteY2" fmla="*/ 304800 h 1573532"/>
                <a:gd name="connsiteX3" fmla="*/ 862165 w 1371752"/>
                <a:gd name="connsiteY3" fmla="*/ 333375 h 1573532"/>
                <a:gd name="connsiteX4" fmla="*/ 752627 w 1371752"/>
                <a:gd name="connsiteY4" fmla="*/ 376237 h 1573532"/>
                <a:gd name="connsiteX5" fmla="*/ 547840 w 1371752"/>
                <a:gd name="connsiteY5" fmla="*/ 747712 h 1573532"/>
                <a:gd name="connsiteX6" fmla="*/ 490690 w 1371752"/>
                <a:gd name="connsiteY6" fmla="*/ 866775 h 1573532"/>
                <a:gd name="connsiteX7" fmla="*/ 300190 w 1371752"/>
                <a:gd name="connsiteY7" fmla="*/ 809625 h 1573532"/>
                <a:gd name="connsiteX8" fmla="*/ 209702 w 1371752"/>
                <a:gd name="connsiteY8" fmla="*/ 971550 h 1573532"/>
                <a:gd name="connsiteX9" fmla="*/ 109690 w 1371752"/>
                <a:gd name="connsiteY9" fmla="*/ 1147762 h 1573532"/>
                <a:gd name="connsiteX10" fmla="*/ 262090 w 1371752"/>
                <a:gd name="connsiteY10" fmla="*/ 1166812 h 1573532"/>
                <a:gd name="connsiteX11" fmla="*/ 185890 w 1371752"/>
                <a:gd name="connsiteY11" fmla="*/ 1409700 h 1573532"/>
                <a:gd name="connsiteX12" fmla="*/ 152 w 1371752"/>
                <a:gd name="connsiteY12" fmla="*/ 1419225 h 1573532"/>
                <a:gd name="connsiteX13" fmla="*/ 219227 w 1371752"/>
                <a:gd name="connsiteY13" fmla="*/ 1566862 h 1573532"/>
                <a:gd name="connsiteX0" fmla="*/ 1371752 w 1371752"/>
                <a:gd name="connsiteY0" fmla="*/ 0 h 1596611"/>
                <a:gd name="connsiteX1" fmla="*/ 1152677 w 1371752"/>
                <a:gd name="connsiteY1" fmla="*/ 52387 h 1596611"/>
                <a:gd name="connsiteX2" fmla="*/ 1043140 w 1371752"/>
                <a:gd name="connsiteY2" fmla="*/ 304800 h 1596611"/>
                <a:gd name="connsiteX3" fmla="*/ 862165 w 1371752"/>
                <a:gd name="connsiteY3" fmla="*/ 333375 h 1596611"/>
                <a:gd name="connsiteX4" fmla="*/ 752627 w 1371752"/>
                <a:gd name="connsiteY4" fmla="*/ 376237 h 1596611"/>
                <a:gd name="connsiteX5" fmla="*/ 547840 w 1371752"/>
                <a:gd name="connsiteY5" fmla="*/ 747712 h 1596611"/>
                <a:gd name="connsiteX6" fmla="*/ 490690 w 1371752"/>
                <a:gd name="connsiteY6" fmla="*/ 866775 h 1596611"/>
                <a:gd name="connsiteX7" fmla="*/ 300190 w 1371752"/>
                <a:gd name="connsiteY7" fmla="*/ 809625 h 1596611"/>
                <a:gd name="connsiteX8" fmla="*/ 209702 w 1371752"/>
                <a:gd name="connsiteY8" fmla="*/ 971550 h 1596611"/>
                <a:gd name="connsiteX9" fmla="*/ 109690 w 1371752"/>
                <a:gd name="connsiteY9" fmla="*/ 1147762 h 1596611"/>
                <a:gd name="connsiteX10" fmla="*/ 262090 w 1371752"/>
                <a:gd name="connsiteY10" fmla="*/ 1166812 h 1596611"/>
                <a:gd name="connsiteX11" fmla="*/ 185890 w 1371752"/>
                <a:gd name="connsiteY11" fmla="*/ 1409700 h 1596611"/>
                <a:gd name="connsiteX12" fmla="*/ 152 w 1371752"/>
                <a:gd name="connsiteY12" fmla="*/ 1419225 h 1596611"/>
                <a:gd name="connsiteX13" fmla="*/ 281139 w 1371752"/>
                <a:gd name="connsiteY13" fmla="*/ 1590674 h 1596611"/>
                <a:gd name="connsiteX0" fmla="*/ 1371752 w 1371752"/>
                <a:gd name="connsiteY0" fmla="*/ 0 h 1590674"/>
                <a:gd name="connsiteX1" fmla="*/ 1152677 w 1371752"/>
                <a:gd name="connsiteY1" fmla="*/ 52387 h 1590674"/>
                <a:gd name="connsiteX2" fmla="*/ 1043140 w 1371752"/>
                <a:gd name="connsiteY2" fmla="*/ 304800 h 1590674"/>
                <a:gd name="connsiteX3" fmla="*/ 862165 w 1371752"/>
                <a:gd name="connsiteY3" fmla="*/ 333375 h 1590674"/>
                <a:gd name="connsiteX4" fmla="*/ 752627 w 1371752"/>
                <a:gd name="connsiteY4" fmla="*/ 376237 h 1590674"/>
                <a:gd name="connsiteX5" fmla="*/ 547840 w 1371752"/>
                <a:gd name="connsiteY5" fmla="*/ 747712 h 1590674"/>
                <a:gd name="connsiteX6" fmla="*/ 490690 w 1371752"/>
                <a:gd name="connsiteY6" fmla="*/ 866775 h 1590674"/>
                <a:gd name="connsiteX7" fmla="*/ 300190 w 1371752"/>
                <a:gd name="connsiteY7" fmla="*/ 809625 h 1590674"/>
                <a:gd name="connsiteX8" fmla="*/ 209702 w 1371752"/>
                <a:gd name="connsiteY8" fmla="*/ 971550 h 1590674"/>
                <a:gd name="connsiteX9" fmla="*/ 109690 w 1371752"/>
                <a:gd name="connsiteY9" fmla="*/ 1147762 h 1590674"/>
                <a:gd name="connsiteX10" fmla="*/ 262090 w 1371752"/>
                <a:gd name="connsiteY10" fmla="*/ 1166812 h 1590674"/>
                <a:gd name="connsiteX11" fmla="*/ 185890 w 1371752"/>
                <a:gd name="connsiteY11" fmla="*/ 1409700 h 1590674"/>
                <a:gd name="connsiteX12" fmla="*/ 152 w 1371752"/>
                <a:gd name="connsiteY12" fmla="*/ 1419225 h 1590674"/>
                <a:gd name="connsiteX13" fmla="*/ 281139 w 1371752"/>
                <a:gd name="connsiteY13" fmla="*/ 1590674 h 1590674"/>
                <a:gd name="connsiteX0" fmla="*/ 1371752 w 1371752"/>
                <a:gd name="connsiteY0" fmla="*/ 0 h 1671636"/>
                <a:gd name="connsiteX1" fmla="*/ 1152677 w 1371752"/>
                <a:gd name="connsiteY1" fmla="*/ 52387 h 1671636"/>
                <a:gd name="connsiteX2" fmla="*/ 1043140 w 1371752"/>
                <a:gd name="connsiteY2" fmla="*/ 304800 h 1671636"/>
                <a:gd name="connsiteX3" fmla="*/ 862165 w 1371752"/>
                <a:gd name="connsiteY3" fmla="*/ 333375 h 1671636"/>
                <a:gd name="connsiteX4" fmla="*/ 752627 w 1371752"/>
                <a:gd name="connsiteY4" fmla="*/ 376237 h 1671636"/>
                <a:gd name="connsiteX5" fmla="*/ 547840 w 1371752"/>
                <a:gd name="connsiteY5" fmla="*/ 747712 h 1671636"/>
                <a:gd name="connsiteX6" fmla="*/ 490690 w 1371752"/>
                <a:gd name="connsiteY6" fmla="*/ 866775 h 1671636"/>
                <a:gd name="connsiteX7" fmla="*/ 300190 w 1371752"/>
                <a:gd name="connsiteY7" fmla="*/ 809625 h 1671636"/>
                <a:gd name="connsiteX8" fmla="*/ 209702 w 1371752"/>
                <a:gd name="connsiteY8" fmla="*/ 971550 h 1671636"/>
                <a:gd name="connsiteX9" fmla="*/ 109690 w 1371752"/>
                <a:gd name="connsiteY9" fmla="*/ 1147762 h 1671636"/>
                <a:gd name="connsiteX10" fmla="*/ 262090 w 1371752"/>
                <a:gd name="connsiteY10" fmla="*/ 1166812 h 1671636"/>
                <a:gd name="connsiteX11" fmla="*/ 185890 w 1371752"/>
                <a:gd name="connsiteY11" fmla="*/ 1409700 h 1671636"/>
                <a:gd name="connsiteX12" fmla="*/ 152 w 1371752"/>
                <a:gd name="connsiteY12" fmla="*/ 1419225 h 1671636"/>
                <a:gd name="connsiteX13" fmla="*/ 185889 w 1371752"/>
                <a:gd name="connsiteY13" fmla="*/ 1671636 h 167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752" h="1671636">
                  <a:moveTo>
                    <a:pt x="1371752" y="0"/>
                  </a:moveTo>
                  <a:cubicBezTo>
                    <a:pt x="1289599" y="793"/>
                    <a:pt x="1207446" y="1587"/>
                    <a:pt x="1152677" y="52387"/>
                  </a:cubicBezTo>
                  <a:cubicBezTo>
                    <a:pt x="1097908" y="103187"/>
                    <a:pt x="1091559" y="257969"/>
                    <a:pt x="1043140" y="304800"/>
                  </a:cubicBezTo>
                  <a:cubicBezTo>
                    <a:pt x="994721" y="351631"/>
                    <a:pt x="910584" y="321469"/>
                    <a:pt x="862165" y="333375"/>
                  </a:cubicBezTo>
                  <a:cubicBezTo>
                    <a:pt x="813746" y="345281"/>
                    <a:pt x="805014" y="307181"/>
                    <a:pt x="752627" y="376237"/>
                  </a:cubicBezTo>
                  <a:cubicBezTo>
                    <a:pt x="700240" y="445293"/>
                    <a:pt x="591496" y="665956"/>
                    <a:pt x="547840" y="747712"/>
                  </a:cubicBezTo>
                  <a:cubicBezTo>
                    <a:pt x="504184" y="829468"/>
                    <a:pt x="531965" y="856456"/>
                    <a:pt x="490690" y="866775"/>
                  </a:cubicBezTo>
                  <a:cubicBezTo>
                    <a:pt x="449415" y="877094"/>
                    <a:pt x="347021" y="792163"/>
                    <a:pt x="300190" y="809625"/>
                  </a:cubicBezTo>
                  <a:cubicBezTo>
                    <a:pt x="253359" y="827088"/>
                    <a:pt x="209702" y="971550"/>
                    <a:pt x="209702" y="971550"/>
                  </a:cubicBezTo>
                  <a:cubicBezTo>
                    <a:pt x="177952" y="1027906"/>
                    <a:pt x="100959" y="1115218"/>
                    <a:pt x="109690" y="1147762"/>
                  </a:cubicBezTo>
                  <a:cubicBezTo>
                    <a:pt x="118421" y="1180306"/>
                    <a:pt x="249390" y="1123156"/>
                    <a:pt x="262090" y="1166812"/>
                  </a:cubicBezTo>
                  <a:cubicBezTo>
                    <a:pt x="274790" y="1210468"/>
                    <a:pt x="229546" y="1367631"/>
                    <a:pt x="185890" y="1409700"/>
                  </a:cubicBezTo>
                  <a:cubicBezTo>
                    <a:pt x="142234" y="1451769"/>
                    <a:pt x="-5404" y="1393031"/>
                    <a:pt x="152" y="1419225"/>
                  </a:cubicBezTo>
                  <a:cubicBezTo>
                    <a:pt x="5708" y="1445419"/>
                    <a:pt x="342258" y="1493836"/>
                    <a:pt x="185889" y="1671636"/>
                  </a:cubicBezTo>
                </a:path>
              </a:pathLst>
            </a:cu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grpSp>
      <p:sp>
        <p:nvSpPr>
          <p:cNvPr id="20" name="TextBox 2">
            <a:extLst>
              <a:ext uri="{FF2B5EF4-FFF2-40B4-BE49-F238E27FC236}">
                <a16:creationId xmlns:a16="http://schemas.microsoft.com/office/drawing/2014/main" id="{B08D1B9F-3D3E-9F65-3120-0E9DD4BB0CBA}"/>
              </a:ext>
            </a:extLst>
          </p:cNvPr>
          <p:cNvSpPr txBox="1"/>
          <p:nvPr/>
        </p:nvSpPr>
        <p:spPr>
          <a:xfrm>
            <a:off x="265014" y="2384645"/>
            <a:ext cx="5444516" cy="6761146"/>
          </a:xfrm>
          <a:prstGeom prst="rect">
            <a:avLst/>
          </a:prstGeom>
        </p:spPr>
        <p:txBody>
          <a:bodyPr wrap="square" lIns="0" tIns="0" rIns="0" bIns="0" rtlCol="0" anchor="t">
            <a:spAutoFit/>
          </a:bodyPr>
          <a:lstStyle/>
          <a:p>
            <a:pPr algn="l">
              <a:lnSpc>
                <a:spcPts val="5852"/>
              </a:lnSpc>
            </a:pPr>
            <a:r>
              <a:rPr lang="en-US" sz="4180" dirty="0">
                <a:solidFill>
                  <a:srgbClr val="272727"/>
                </a:solidFill>
                <a:latin typeface="Alatsi"/>
                <a:ea typeface="Alatsi"/>
                <a:cs typeface="Alatsi"/>
                <a:sym typeface="Alatsi"/>
              </a:rPr>
              <a:t>Riparian Buffer Zones (RBZs)</a:t>
            </a:r>
          </a:p>
          <a:p>
            <a:pPr algn="l">
              <a:lnSpc>
                <a:spcPts val="5852"/>
              </a:lnSpc>
            </a:pPr>
            <a:endParaRPr lang="en-US" sz="4180" dirty="0">
              <a:solidFill>
                <a:srgbClr val="272727"/>
              </a:solidFill>
              <a:latin typeface="Alatsi"/>
              <a:ea typeface="Alatsi"/>
              <a:cs typeface="Alatsi"/>
              <a:sym typeface="Alatsi"/>
            </a:endParaRPr>
          </a:p>
          <a:p>
            <a:pPr algn="l">
              <a:lnSpc>
                <a:spcPts val="5852"/>
              </a:lnSpc>
            </a:pPr>
            <a:r>
              <a:rPr lang="en-US" sz="4180" dirty="0">
                <a:solidFill>
                  <a:srgbClr val="272727"/>
                </a:solidFill>
                <a:latin typeface="Alatsi"/>
                <a:ea typeface="Alatsi"/>
                <a:cs typeface="Alatsi"/>
                <a:sym typeface="Alatsi"/>
              </a:rPr>
              <a:t>Only applies in SFHA (blue)</a:t>
            </a:r>
          </a:p>
          <a:p>
            <a:pPr algn="l">
              <a:lnSpc>
                <a:spcPts val="5852"/>
              </a:lnSpc>
            </a:pPr>
            <a:endParaRPr lang="en-US" sz="4180" dirty="0">
              <a:solidFill>
                <a:srgbClr val="272727"/>
              </a:solidFill>
              <a:latin typeface="Alatsi"/>
              <a:ea typeface="Alatsi"/>
              <a:cs typeface="Alatsi"/>
              <a:sym typeface="Alatsi"/>
            </a:endParaRPr>
          </a:p>
          <a:p>
            <a:pPr>
              <a:lnSpc>
                <a:spcPts val="5852"/>
              </a:lnSpc>
            </a:pPr>
            <a:r>
              <a:rPr lang="en-US" sz="4180" dirty="0">
                <a:solidFill>
                  <a:srgbClr val="272727"/>
                </a:solidFill>
                <a:latin typeface="Alatsi"/>
                <a:ea typeface="Alatsi"/>
                <a:cs typeface="Alatsi"/>
                <a:sym typeface="Alatsi"/>
              </a:rPr>
              <a:t>Purple: Columbia River</a:t>
            </a:r>
          </a:p>
          <a:p>
            <a:pPr algn="l">
              <a:lnSpc>
                <a:spcPts val="5852"/>
              </a:lnSpc>
            </a:pPr>
            <a:r>
              <a:rPr lang="en-US" sz="4180" dirty="0">
                <a:solidFill>
                  <a:srgbClr val="272727"/>
                </a:solidFill>
                <a:latin typeface="Alatsi"/>
                <a:ea typeface="Alatsi"/>
                <a:cs typeface="Alatsi"/>
                <a:sym typeface="Alatsi"/>
              </a:rPr>
              <a:t>Orange: Skipanon River</a:t>
            </a:r>
          </a:p>
          <a:p>
            <a:pPr algn="l">
              <a:lnSpc>
                <a:spcPts val="5852"/>
              </a:lnSpc>
            </a:pPr>
            <a:r>
              <a:rPr lang="en-US" sz="4180" dirty="0">
                <a:solidFill>
                  <a:srgbClr val="272727"/>
                </a:solidFill>
                <a:latin typeface="Alatsi"/>
                <a:ea typeface="Alatsi"/>
                <a:cs typeface="Alatsi"/>
                <a:sym typeface="Alatsi"/>
              </a:rPr>
              <a:t>Red: Alder Creek</a:t>
            </a:r>
          </a:p>
        </p:txBody>
      </p:sp>
      <p:sp>
        <p:nvSpPr>
          <p:cNvPr id="7" name="Freeform: Shape 6">
            <a:extLst>
              <a:ext uri="{FF2B5EF4-FFF2-40B4-BE49-F238E27FC236}">
                <a16:creationId xmlns:a16="http://schemas.microsoft.com/office/drawing/2014/main" id="{1F253AE5-C464-D66A-5B73-82940332BFF6}"/>
              </a:ext>
            </a:extLst>
          </p:cNvPr>
          <p:cNvSpPr/>
          <p:nvPr/>
        </p:nvSpPr>
        <p:spPr>
          <a:xfrm>
            <a:off x="8908869" y="1332411"/>
            <a:ext cx="5721531" cy="4545875"/>
          </a:xfrm>
          <a:custGeom>
            <a:avLst/>
            <a:gdLst>
              <a:gd name="connsiteX0" fmla="*/ 0 w 5721531"/>
              <a:gd name="connsiteY0" fmla="*/ 0 h 4545875"/>
              <a:gd name="connsiteX1" fmla="*/ 2024742 w 5721531"/>
              <a:gd name="connsiteY1" fmla="*/ 1423852 h 4545875"/>
              <a:gd name="connsiteX2" fmla="*/ 2468880 w 5721531"/>
              <a:gd name="connsiteY2" fmla="*/ 1972492 h 4545875"/>
              <a:gd name="connsiteX3" fmla="*/ 3095897 w 5721531"/>
              <a:gd name="connsiteY3" fmla="*/ 2272938 h 4545875"/>
              <a:gd name="connsiteX4" fmla="*/ 3487782 w 5721531"/>
              <a:gd name="connsiteY4" fmla="*/ 3056709 h 4545875"/>
              <a:gd name="connsiteX5" fmla="*/ 3317965 w 5721531"/>
              <a:gd name="connsiteY5" fmla="*/ 3592286 h 4545875"/>
              <a:gd name="connsiteX6" fmla="*/ 3500845 w 5721531"/>
              <a:gd name="connsiteY6" fmla="*/ 3918858 h 4545875"/>
              <a:gd name="connsiteX7" fmla="*/ 3827417 w 5721531"/>
              <a:gd name="connsiteY7" fmla="*/ 3958046 h 4545875"/>
              <a:gd name="connsiteX8" fmla="*/ 4140925 w 5721531"/>
              <a:gd name="connsiteY8" fmla="*/ 4127863 h 4545875"/>
              <a:gd name="connsiteX9" fmla="*/ 4728754 w 5721531"/>
              <a:gd name="connsiteY9" fmla="*/ 4219303 h 4545875"/>
              <a:gd name="connsiteX10" fmla="*/ 5185954 w 5721531"/>
              <a:gd name="connsiteY10" fmla="*/ 4153989 h 4545875"/>
              <a:gd name="connsiteX11" fmla="*/ 5721531 w 5721531"/>
              <a:gd name="connsiteY11" fmla="*/ 4545875 h 454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21531" h="4545875">
                <a:moveTo>
                  <a:pt x="0" y="0"/>
                </a:moveTo>
                <a:cubicBezTo>
                  <a:pt x="806631" y="547551"/>
                  <a:pt x="1613262" y="1095103"/>
                  <a:pt x="2024742" y="1423852"/>
                </a:cubicBezTo>
                <a:cubicBezTo>
                  <a:pt x="2436222" y="1752601"/>
                  <a:pt x="2290354" y="1830978"/>
                  <a:pt x="2468880" y="1972492"/>
                </a:cubicBezTo>
                <a:cubicBezTo>
                  <a:pt x="2647406" y="2114006"/>
                  <a:pt x="2926080" y="2092235"/>
                  <a:pt x="3095897" y="2272938"/>
                </a:cubicBezTo>
                <a:cubicBezTo>
                  <a:pt x="3265714" y="2453641"/>
                  <a:pt x="3450771" y="2836818"/>
                  <a:pt x="3487782" y="3056709"/>
                </a:cubicBezTo>
                <a:cubicBezTo>
                  <a:pt x="3524793" y="3276600"/>
                  <a:pt x="3315788" y="3448595"/>
                  <a:pt x="3317965" y="3592286"/>
                </a:cubicBezTo>
                <a:cubicBezTo>
                  <a:pt x="3320142" y="3735977"/>
                  <a:pt x="3415936" y="3857898"/>
                  <a:pt x="3500845" y="3918858"/>
                </a:cubicBezTo>
                <a:cubicBezTo>
                  <a:pt x="3585754" y="3979818"/>
                  <a:pt x="3720737" y="3923212"/>
                  <a:pt x="3827417" y="3958046"/>
                </a:cubicBezTo>
                <a:cubicBezTo>
                  <a:pt x="3934097" y="3992880"/>
                  <a:pt x="3990702" y="4084320"/>
                  <a:pt x="4140925" y="4127863"/>
                </a:cubicBezTo>
                <a:cubicBezTo>
                  <a:pt x="4291148" y="4171406"/>
                  <a:pt x="4554583" y="4214949"/>
                  <a:pt x="4728754" y="4219303"/>
                </a:cubicBezTo>
                <a:cubicBezTo>
                  <a:pt x="4902925" y="4223657"/>
                  <a:pt x="5020491" y="4099560"/>
                  <a:pt x="5185954" y="4153989"/>
                </a:cubicBezTo>
                <a:cubicBezTo>
                  <a:pt x="5351417" y="4208418"/>
                  <a:pt x="5536474" y="4377146"/>
                  <a:pt x="5721531" y="4545875"/>
                </a:cubicBezTo>
              </a:path>
            </a:pathLst>
          </a:cu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916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a:extLst>
            <a:ext uri="{FF2B5EF4-FFF2-40B4-BE49-F238E27FC236}">
              <a16:creationId xmlns:a16="http://schemas.microsoft.com/office/drawing/2014/main" id="{2FF55C4F-4DD7-42CF-10E5-527AF52598D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74FCB22-C6C9-BB11-A1C4-0F3190FEB7B3}"/>
              </a:ext>
            </a:extLst>
          </p:cNvPr>
          <p:cNvSpPr txBox="1"/>
          <p:nvPr/>
        </p:nvSpPr>
        <p:spPr>
          <a:xfrm>
            <a:off x="1791339" y="2551001"/>
            <a:ext cx="14705320" cy="5247911"/>
          </a:xfrm>
          <a:prstGeom prst="rect">
            <a:avLst/>
          </a:prstGeom>
        </p:spPr>
        <p:txBody>
          <a:bodyPr lIns="0" tIns="0" rIns="0" bIns="0" rtlCol="0" anchor="t">
            <a:spAutoFit/>
          </a:bodyPr>
          <a:lstStyle/>
          <a:p>
            <a:pPr marL="571500" indent="-571500" algn="l">
              <a:lnSpc>
                <a:spcPts val="5852"/>
              </a:lnSpc>
              <a:buFont typeface="Arial" panose="020B0604020202020204" pitchFamily="34" charset="0"/>
              <a:buChar char="•"/>
            </a:pPr>
            <a:r>
              <a:rPr lang="en-US" sz="4180" dirty="0">
                <a:solidFill>
                  <a:srgbClr val="272727"/>
                </a:solidFill>
                <a:latin typeface="Alatsi"/>
                <a:ea typeface="Alatsi"/>
                <a:cs typeface="Alatsi"/>
                <a:sym typeface="Alatsi"/>
              </a:rPr>
              <a:t>New 2,000 square foot home</a:t>
            </a:r>
          </a:p>
          <a:p>
            <a:pPr marL="571500" indent="-571500" algn="l">
              <a:lnSpc>
                <a:spcPts val="5852"/>
              </a:lnSpc>
              <a:buFont typeface="Arial" panose="020B0604020202020204" pitchFamily="34" charset="0"/>
              <a:buChar char="•"/>
            </a:pPr>
            <a:r>
              <a:rPr lang="en-US" sz="4180" dirty="0">
                <a:solidFill>
                  <a:srgbClr val="272727"/>
                </a:solidFill>
                <a:latin typeface="Alatsi"/>
                <a:ea typeface="Alatsi"/>
                <a:cs typeface="Alatsi"/>
                <a:sym typeface="Alatsi"/>
              </a:rPr>
              <a:t>Next to Alder Creek or Skipanon River</a:t>
            </a:r>
          </a:p>
          <a:p>
            <a:pPr marL="571500" indent="-571500" algn="l">
              <a:lnSpc>
                <a:spcPts val="5852"/>
              </a:lnSpc>
              <a:buFont typeface="Arial" panose="020B0604020202020204" pitchFamily="34" charset="0"/>
              <a:buChar char="•"/>
            </a:pPr>
            <a:r>
              <a:rPr lang="en-US" sz="4180" dirty="0">
                <a:solidFill>
                  <a:srgbClr val="272727"/>
                </a:solidFill>
                <a:latin typeface="Alatsi"/>
                <a:ea typeface="Alatsi"/>
                <a:cs typeface="Alatsi"/>
                <a:sym typeface="Alatsi"/>
              </a:rPr>
              <a:t>Assume 2 feet of fill to build 1 foot above Base Flood Elevation</a:t>
            </a:r>
          </a:p>
          <a:p>
            <a:pPr marL="571500" indent="-571500" algn="l">
              <a:lnSpc>
                <a:spcPts val="5852"/>
              </a:lnSpc>
              <a:buFont typeface="Arial" panose="020B0604020202020204" pitchFamily="34" charset="0"/>
              <a:buChar char="•"/>
            </a:pPr>
            <a:r>
              <a:rPr lang="en-US" sz="4180" dirty="0">
                <a:solidFill>
                  <a:srgbClr val="272727"/>
                </a:solidFill>
                <a:latin typeface="Alatsi"/>
                <a:ea typeface="Alatsi"/>
                <a:cs typeface="Alatsi"/>
                <a:sym typeface="Alatsi"/>
              </a:rPr>
              <a:t>Total Impervious Surface: 2,400 square feet (400 sf driveway)</a:t>
            </a:r>
          </a:p>
          <a:p>
            <a:pPr marL="571500" indent="-571500" algn="l">
              <a:lnSpc>
                <a:spcPts val="5852"/>
              </a:lnSpc>
              <a:buFont typeface="Arial" panose="020B0604020202020204" pitchFamily="34" charset="0"/>
              <a:buChar char="•"/>
            </a:pPr>
            <a:r>
              <a:rPr lang="en-US" sz="4180" dirty="0">
                <a:solidFill>
                  <a:srgbClr val="272727"/>
                </a:solidFill>
                <a:latin typeface="Alatsi"/>
                <a:ea typeface="Alatsi"/>
                <a:cs typeface="Alatsi"/>
                <a:sym typeface="Alatsi"/>
              </a:rPr>
              <a:t>Mitigation required for fill: 4,000 cubic feet</a:t>
            </a:r>
          </a:p>
          <a:p>
            <a:pPr marL="571500" indent="-571500" algn="l">
              <a:lnSpc>
                <a:spcPts val="5852"/>
              </a:lnSpc>
              <a:buFont typeface="Arial" panose="020B0604020202020204" pitchFamily="34" charset="0"/>
              <a:buChar char="•"/>
            </a:pPr>
            <a:r>
              <a:rPr lang="en-US" sz="4180" dirty="0">
                <a:solidFill>
                  <a:srgbClr val="272727"/>
                </a:solidFill>
                <a:latin typeface="Alatsi"/>
                <a:ea typeface="Alatsi"/>
                <a:cs typeface="Alatsi"/>
                <a:sym typeface="Alatsi"/>
              </a:rPr>
              <a:t>Mitigation required for Impervious Surface: 2,400 square feet</a:t>
            </a:r>
          </a:p>
          <a:p>
            <a:pPr marL="571500" indent="-571500" algn="l">
              <a:lnSpc>
                <a:spcPts val="5852"/>
              </a:lnSpc>
              <a:buFont typeface="Arial" panose="020B0604020202020204" pitchFamily="34" charset="0"/>
              <a:buChar char="•"/>
            </a:pPr>
            <a:r>
              <a:rPr lang="en-US" sz="4180" dirty="0">
                <a:solidFill>
                  <a:srgbClr val="272727"/>
                </a:solidFill>
                <a:latin typeface="Alatsi"/>
                <a:ea typeface="Alatsi"/>
                <a:cs typeface="Alatsi"/>
                <a:sym typeface="Alatsi"/>
              </a:rPr>
              <a:t>3, 5, or 6 trees (based on size) for every tree removed</a:t>
            </a:r>
          </a:p>
        </p:txBody>
      </p:sp>
      <p:sp>
        <p:nvSpPr>
          <p:cNvPr id="3" name="Freeform 3">
            <a:extLst>
              <a:ext uri="{FF2B5EF4-FFF2-40B4-BE49-F238E27FC236}">
                <a16:creationId xmlns:a16="http://schemas.microsoft.com/office/drawing/2014/main" id="{7A996E55-653C-CA8D-0033-DA9F19484F89}"/>
              </a:ext>
            </a:extLst>
          </p:cNvPr>
          <p:cNvSpPr/>
          <p:nvPr/>
        </p:nvSpPr>
        <p:spPr>
          <a:xfrm>
            <a:off x="-2627572" y="-733336"/>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a:extLst>
              <a:ext uri="{FF2B5EF4-FFF2-40B4-BE49-F238E27FC236}">
                <a16:creationId xmlns:a16="http://schemas.microsoft.com/office/drawing/2014/main" id="{8A610E6D-2904-287C-BE46-67340A4813A2}"/>
              </a:ext>
            </a:extLst>
          </p:cNvPr>
          <p:cNvSpPr txBox="1"/>
          <p:nvPr/>
        </p:nvSpPr>
        <p:spPr>
          <a:xfrm>
            <a:off x="2553980" y="866775"/>
            <a:ext cx="13180039" cy="1430648"/>
          </a:xfrm>
          <a:prstGeom prst="rect">
            <a:avLst/>
          </a:prstGeom>
        </p:spPr>
        <p:txBody>
          <a:bodyPr lIns="0" tIns="0" rIns="0" bIns="0" rtlCol="0" anchor="t">
            <a:spAutoFit/>
          </a:bodyPr>
          <a:lstStyle/>
          <a:p>
            <a:pPr algn="ctr">
              <a:lnSpc>
                <a:spcPts val="11899"/>
              </a:lnSpc>
            </a:pPr>
            <a:r>
              <a:rPr lang="en-US" sz="8499" dirty="0">
                <a:solidFill>
                  <a:srgbClr val="272727"/>
                </a:solidFill>
                <a:latin typeface="Alatsi"/>
                <a:ea typeface="Alatsi"/>
                <a:cs typeface="Alatsi"/>
                <a:sym typeface="Alatsi"/>
              </a:rPr>
              <a:t>Case Study 1</a:t>
            </a:r>
          </a:p>
        </p:txBody>
      </p:sp>
      <p:grpSp>
        <p:nvGrpSpPr>
          <p:cNvPr id="5" name="Group 5">
            <a:extLst>
              <a:ext uri="{FF2B5EF4-FFF2-40B4-BE49-F238E27FC236}">
                <a16:creationId xmlns:a16="http://schemas.microsoft.com/office/drawing/2014/main" id="{76646062-A644-624F-279D-240DC6988121}"/>
              </a:ext>
            </a:extLst>
          </p:cNvPr>
          <p:cNvGrpSpPr/>
          <p:nvPr/>
        </p:nvGrpSpPr>
        <p:grpSpPr>
          <a:xfrm>
            <a:off x="15859155" y="0"/>
            <a:ext cx="1562612" cy="1673225"/>
            <a:chOff x="0" y="0"/>
            <a:chExt cx="2083482" cy="2230967"/>
          </a:xfrm>
        </p:grpSpPr>
        <p:grpSp>
          <p:nvGrpSpPr>
            <p:cNvPr id="6" name="Group 6">
              <a:extLst>
                <a:ext uri="{FF2B5EF4-FFF2-40B4-BE49-F238E27FC236}">
                  <a16:creationId xmlns:a16="http://schemas.microsoft.com/office/drawing/2014/main" id="{EC40DBE9-2C8B-FB3C-F820-588F7C60F85B}"/>
                </a:ext>
              </a:extLst>
            </p:cNvPr>
            <p:cNvGrpSpPr/>
            <p:nvPr/>
          </p:nvGrpSpPr>
          <p:grpSpPr>
            <a:xfrm>
              <a:off x="75599" y="0"/>
              <a:ext cx="1932284" cy="2230967"/>
              <a:chOff x="0" y="0"/>
              <a:chExt cx="703982" cy="812800"/>
            </a:xfrm>
          </p:grpSpPr>
          <p:sp>
            <p:nvSpPr>
              <p:cNvPr id="7" name="Freeform 7">
                <a:extLst>
                  <a:ext uri="{FF2B5EF4-FFF2-40B4-BE49-F238E27FC236}">
                    <a16:creationId xmlns:a16="http://schemas.microsoft.com/office/drawing/2014/main" id="{26685E62-8178-394F-A991-9C631602AF38}"/>
                  </a:ext>
                </a:extLst>
              </p:cNvPr>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393C2F"/>
              </a:solidFill>
            </p:spPr>
            <p:txBody>
              <a:bodyPr/>
              <a:lstStyle/>
              <a:p>
                <a:endParaRPr lang="en-US"/>
              </a:p>
            </p:txBody>
          </p:sp>
          <p:sp>
            <p:nvSpPr>
              <p:cNvPr id="8" name="TextBox 8">
                <a:extLst>
                  <a:ext uri="{FF2B5EF4-FFF2-40B4-BE49-F238E27FC236}">
                    <a16:creationId xmlns:a16="http://schemas.microsoft.com/office/drawing/2014/main" id="{49F26EBF-2955-3D0C-CBA1-A03DE3740207}"/>
                  </a:ext>
                </a:extLst>
              </p:cNvPr>
              <p:cNvSpPr txBox="1"/>
              <p:nvPr/>
            </p:nvSpPr>
            <p:spPr>
              <a:xfrm>
                <a:off x="0" y="-47625"/>
                <a:ext cx="703982" cy="733425"/>
              </a:xfrm>
              <a:prstGeom prst="rect">
                <a:avLst/>
              </a:prstGeom>
            </p:spPr>
            <p:txBody>
              <a:bodyPr lIns="50800" tIns="50800" rIns="50800" bIns="50800" rtlCol="0" anchor="ctr"/>
              <a:lstStyle/>
              <a:p>
                <a:pPr algn="ctr">
                  <a:lnSpc>
                    <a:spcPts val="2659"/>
                  </a:lnSpc>
                </a:pPr>
                <a:endParaRPr/>
              </a:p>
            </p:txBody>
          </p:sp>
        </p:grpSp>
        <p:sp>
          <p:nvSpPr>
            <p:cNvPr id="9" name="TextBox 9">
              <a:extLst>
                <a:ext uri="{FF2B5EF4-FFF2-40B4-BE49-F238E27FC236}">
                  <a16:creationId xmlns:a16="http://schemas.microsoft.com/office/drawing/2014/main" id="{C99AD8EA-DA40-5F18-5E14-4B3B5E9EFFCB}"/>
                </a:ext>
              </a:extLst>
            </p:cNvPr>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b="1" dirty="0">
                  <a:solidFill>
                    <a:srgbClr val="F6F6E9"/>
                  </a:solidFill>
                  <a:latin typeface="Open Sans Bold"/>
                  <a:ea typeface="Open Sans Bold"/>
                  <a:cs typeface="Open Sans Bold"/>
                  <a:sym typeface="Open Sans Bold"/>
                </a:rPr>
                <a:t>7</a:t>
              </a:r>
            </a:p>
          </p:txBody>
        </p:sp>
      </p:grpSp>
      <p:sp>
        <p:nvSpPr>
          <p:cNvPr id="12" name="Freeform 12">
            <a:extLst>
              <a:ext uri="{FF2B5EF4-FFF2-40B4-BE49-F238E27FC236}">
                <a16:creationId xmlns:a16="http://schemas.microsoft.com/office/drawing/2014/main" id="{FA24B217-D0F8-DB74-4B79-826F02BED132}"/>
              </a:ext>
            </a:extLst>
          </p:cNvPr>
          <p:cNvSpPr/>
          <p:nvPr/>
        </p:nvSpPr>
        <p:spPr>
          <a:xfrm>
            <a:off x="14383759" y="7183907"/>
            <a:ext cx="7315200" cy="2288430"/>
          </a:xfrm>
          <a:custGeom>
            <a:avLst/>
            <a:gdLst/>
            <a:ahLst/>
            <a:cxnLst/>
            <a:rect l="l" t="t" r="r" b="b"/>
            <a:pathLst>
              <a:path w="7315200" h="2288430">
                <a:moveTo>
                  <a:pt x="0" y="0"/>
                </a:moveTo>
                <a:lnTo>
                  <a:pt x="7315200" y="0"/>
                </a:lnTo>
                <a:lnTo>
                  <a:pt x="7315200" y="2288429"/>
                </a:lnTo>
                <a:lnTo>
                  <a:pt x="0" y="2288429"/>
                </a:lnTo>
                <a:lnTo>
                  <a:pt x="0" y="0"/>
                </a:lnTo>
                <a:close/>
              </a:path>
            </a:pathLst>
          </a:custGeom>
          <a:blipFill>
            <a:blip r:embed="rId2">
              <a:extLst>
                <a:ext uri="{96DAC541-7B7A-43D3-8B79-37D633B846F1}">
                  <asvg:svgBlip xmlns:asvg="http://schemas.microsoft.com/office/drawing/2016/SVG/main" r:embed="rId3"/>
                </a:ext>
              </a:extLst>
            </a:blip>
            <a:stretch>
              <a:fillRect b="-8274"/>
            </a:stretch>
          </a:blipFill>
        </p:spPr>
        <p:txBody>
          <a:bodyPr/>
          <a:lstStyle/>
          <a:p>
            <a:endParaRPr lang="en-US"/>
          </a:p>
        </p:txBody>
      </p:sp>
      <p:grpSp>
        <p:nvGrpSpPr>
          <p:cNvPr id="14" name="Group 7">
            <a:extLst>
              <a:ext uri="{FF2B5EF4-FFF2-40B4-BE49-F238E27FC236}">
                <a16:creationId xmlns:a16="http://schemas.microsoft.com/office/drawing/2014/main" id="{7B577CB5-1192-FC8D-B93E-703957D0869E}"/>
              </a:ext>
            </a:extLst>
          </p:cNvPr>
          <p:cNvGrpSpPr/>
          <p:nvPr/>
        </p:nvGrpSpPr>
        <p:grpSpPr>
          <a:xfrm>
            <a:off x="-254169" y="7183907"/>
            <a:ext cx="21953128" cy="2505604"/>
            <a:chOff x="0" y="0"/>
            <a:chExt cx="29270837" cy="3340806"/>
          </a:xfrm>
        </p:grpSpPr>
        <p:sp>
          <p:nvSpPr>
            <p:cNvPr id="15" name="TextBox 8">
              <a:extLst>
                <a:ext uri="{FF2B5EF4-FFF2-40B4-BE49-F238E27FC236}">
                  <a16:creationId xmlns:a16="http://schemas.microsoft.com/office/drawing/2014/main" id="{BA213EE5-CB3A-59E6-A4C7-B10006F4018E}"/>
                </a:ext>
              </a:extLst>
            </p:cNvPr>
            <p:cNvSpPr txBox="1"/>
            <p:nvPr/>
          </p:nvSpPr>
          <p:spPr>
            <a:xfrm>
              <a:off x="7951598" y="2740096"/>
              <a:ext cx="9176144" cy="600710"/>
            </a:xfrm>
            <a:prstGeom prst="rect">
              <a:avLst/>
            </a:prstGeom>
          </p:spPr>
          <p:txBody>
            <a:bodyPr lIns="0" tIns="0" rIns="0" bIns="0" rtlCol="0" anchor="t">
              <a:spAutoFit/>
            </a:bodyPr>
            <a:lstStyle/>
            <a:p>
              <a:pPr algn="ctr">
                <a:lnSpc>
                  <a:spcPts val="3779"/>
                </a:lnSpc>
              </a:pPr>
              <a:r>
                <a:rPr lang="en-US" sz="2700" dirty="0">
                  <a:solidFill>
                    <a:srgbClr val="393C2F"/>
                  </a:solidFill>
                  <a:latin typeface="Alatsi"/>
                  <a:ea typeface="Alatsi"/>
                  <a:cs typeface="Alatsi"/>
                  <a:sym typeface="Alatsi"/>
                </a:rPr>
                <a:t>City of Warrenton</a:t>
              </a:r>
            </a:p>
          </p:txBody>
        </p:sp>
        <p:sp>
          <p:nvSpPr>
            <p:cNvPr id="16" name="AutoShape 9">
              <a:extLst>
                <a:ext uri="{FF2B5EF4-FFF2-40B4-BE49-F238E27FC236}">
                  <a16:creationId xmlns:a16="http://schemas.microsoft.com/office/drawing/2014/main" id="{86687E1C-FE0F-5546-4089-57C1E898A11D}"/>
                </a:ext>
              </a:extLst>
            </p:cNvPr>
            <p:cNvSpPr/>
            <p:nvPr/>
          </p:nvSpPr>
          <p:spPr>
            <a:xfrm>
              <a:off x="204" y="3069026"/>
              <a:ext cx="9473686" cy="25400"/>
            </a:xfrm>
            <a:prstGeom prst="line">
              <a:avLst/>
            </a:prstGeom>
            <a:ln w="152400" cap="flat">
              <a:solidFill>
                <a:srgbClr val="393C2F"/>
              </a:solidFill>
              <a:prstDash val="solid"/>
              <a:headEnd type="none" w="sm" len="sm"/>
              <a:tailEnd type="none" w="sm" len="sm"/>
            </a:ln>
          </p:spPr>
          <p:txBody>
            <a:bodyPr/>
            <a:lstStyle/>
            <a:p>
              <a:endParaRPr lang="en-US"/>
            </a:p>
          </p:txBody>
        </p:sp>
        <p:sp>
          <p:nvSpPr>
            <p:cNvPr id="17" name="AutoShape 10">
              <a:extLst>
                <a:ext uri="{FF2B5EF4-FFF2-40B4-BE49-F238E27FC236}">
                  <a16:creationId xmlns:a16="http://schemas.microsoft.com/office/drawing/2014/main" id="{8E5310D9-FF20-93F0-FC2D-009CC05AF19B}"/>
                </a:ext>
              </a:extLst>
            </p:cNvPr>
            <p:cNvSpPr/>
            <p:nvPr/>
          </p:nvSpPr>
          <p:spPr>
            <a:xfrm>
              <a:off x="15587895" y="3069026"/>
              <a:ext cx="9473686" cy="25400"/>
            </a:xfrm>
            <a:prstGeom prst="line">
              <a:avLst/>
            </a:prstGeom>
            <a:ln w="152400" cap="flat">
              <a:solidFill>
                <a:srgbClr val="393C2F"/>
              </a:solidFill>
              <a:prstDash val="solid"/>
              <a:headEnd type="none" w="sm" len="sm"/>
              <a:tailEnd type="none" w="sm" len="sm"/>
            </a:ln>
          </p:spPr>
          <p:txBody>
            <a:bodyPr/>
            <a:lstStyle/>
            <a:p>
              <a:endParaRPr lang="en-US"/>
            </a:p>
          </p:txBody>
        </p:sp>
        <p:sp>
          <p:nvSpPr>
            <p:cNvPr id="18" name="Freeform 11">
              <a:extLst>
                <a:ext uri="{FF2B5EF4-FFF2-40B4-BE49-F238E27FC236}">
                  <a16:creationId xmlns:a16="http://schemas.microsoft.com/office/drawing/2014/main" id="{861DCC79-1040-28B8-6D10-017D54AA05B8}"/>
                </a:ext>
              </a:extLst>
            </p:cNvPr>
            <p:cNvSpPr/>
            <p:nvPr/>
          </p:nvSpPr>
          <p:spPr>
            <a:xfrm>
              <a:off x="19517237" y="0"/>
              <a:ext cx="9753600" cy="3051240"/>
            </a:xfrm>
            <a:custGeom>
              <a:avLst/>
              <a:gdLst/>
              <a:ahLst/>
              <a:cxnLst/>
              <a:rect l="l" t="t" r="r" b="b"/>
              <a:pathLst>
                <a:path w="9753600" h="3051240">
                  <a:moveTo>
                    <a:pt x="0" y="0"/>
                  </a:moveTo>
                  <a:lnTo>
                    <a:pt x="9753600" y="0"/>
                  </a:lnTo>
                  <a:lnTo>
                    <a:pt x="9753600" y="3051240"/>
                  </a:lnTo>
                  <a:lnTo>
                    <a:pt x="0" y="3051240"/>
                  </a:lnTo>
                  <a:lnTo>
                    <a:pt x="0" y="0"/>
                  </a:lnTo>
                  <a:close/>
                </a:path>
              </a:pathLst>
            </a:custGeom>
            <a:blipFill>
              <a:blip r:embed="rId2">
                <a:extLst>
                  <a:ext uri="{96DAC541-7B7A-43D3-8B79-37D633B846F1}">
                    <asvg:svgBlip xmlns:asvg="http://schemas.microsoft.com/office/drawing/2016/SVG/main" r:embed="rId3"/>
                  </a:ext>
                </a:extLst>
              </a:blip>
              <a:stretch>
                <a:fillRect b="-8274"/>
              </a:stretch>
            </a:blipFill>
          </p:spPr>
          <p:txBody>
            <a:bodyPr/>
            <a:lstStyle/>
            <a:p>
              <a:endParaRPr lang="en-US"/>
            </a:p>
          </p:txBody>
        </p:sp>
      </p:grpSp>
    </p:spTree>
    <p:extLst>
      <p:ext uri="{BB962C8B-B14F-4D97-AF65-F5344CB8AC3E}">
        <p14:creationId xmlns:p14="http://schemas.microsoft.com/office/powerpoint/2010/main" val="1113274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a:extLst>
            <a:ext uri="{FF2B5EF4-FFF2-40B4-BE49-F238E27FC236}">
              <a16:creationId xmlns:a16="http://schemas.microsoft.com/office/drawing/2014/main" id="{E19ADB46-8018-78A3-E90F-E17FBE37861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EEAF400-769D-9906-6246-16ACB0938D71}"/>
              </a:ext>
            </a:extLst>
          </p:cNvPr>
          <p:cNvSpPr txBox="1"/>
          <p:nvPr/>
        </p:nvSpPr>
        <p:spPr>
          <a:xfrm>
            <a:off x="1791338" y="2551001"/>
            <a:ext cx="15201261" cy="5247911"/>
          </a:xfrm>
          <a:prstGeom prst="rect">
            <a:avLst/>
          </a:prstGeom>
        </p:spPr>
        <p:txBody>
          <a:bodyPr wrap="square" lIns="0" tIns="0" rIns="0" bIns="0" rtlCol="0" anchor="t">
            <a:spAutoFit/>
          </a:bodyPr>
          <a:lstStyle/>
          <a:p>
            <a:pPr marL="571500" indent="-571500" algn="l">
              <a:lnSpc>
                <a:spcPts val="5852"/>
              </a:lnSpc>
              <a:buFont typeface="Arial" panose="020B0604020202020204" pitchFamily="34" charset="0"/>
              <a:buChar char="•"/>
            </a:pPr>
            <a:r>
              <a:rPr lang="en-US" sz="4180" dirty="0">
                <a:solidFill>
                  <a:srgbClr val="272727"/>
                </a:solidFill>
                <a:latin typeface="Alatsi"/>
                <a:ea typeface="Alatsi"/>
                <a:cs typeface="Alatsi"/>
                <a:sym typeface="Alatsi"/>
              </a:rPr>
              <a:t>Remodel of 1,500 square foot home (Substantial Improvement)</a:t>
            </a:r>
          </a:p>
          <a:p>
            <a:pPr marL="571500" indent="-571500" algn="l">
              <a:lnSpc>
                <a:spcPts val="5852"/>
              </a:lnSpc>
              <a:buFont typeface="Arial" panose="020B0604020202020204" pitchFamily="34" charset="0"/>
              <a:buChar char="•"/>
            </a:pPr>
            <a:r>
              <a:rPr lang="en-US" sz="4180" dirty="0">
                <a:solidFill>
                  <a:srgbClr val="272727"/>
                </a:solidFill>
                <a:latin typeface="Alatsi"/>
                <a:ea typeface="Alatsi"/>
                <a:cs typeface="Alatsi"/>
                <a:sym typeface="Alatsi"/>
              </a:rPr>
              <a:t>Anywhere in the Area of Special Flood Hazard (floodplain)</a:t>
            </a:r>
          </a:p>
          <a:p>
            <a:pPr marL="571500" indent="-571500" algn="l">
              <a:lnSpc>
                <a:spcPts val="5852"/>
              </a:lnSpc>
              <a:buFont typeface="Arial" panose="020B0604020202020204" pitchFamily="34" charset="0"/>
              <a:buChar char="•"/>
            </a:pPr>
            <a:r>
              <a:rPr lang="en-US" sz="4180" dirty="0">
                <a:solidFill>
                  <a:srgbClr val="272727"/>
                </a:solidFill>
                <a:latin typeface="Alatsi"/>
                <a:ea typeface="Alatsi"/>
                <a:cs typeface="Alatsi"/>
                <a:sym typeface="Alatsi"/>
              </a:rPr>
              <a:t>Assume 2 feet of fill to build 1 foot above Base Flood Elevation</a:t>
            </a:r>
          </a:p>
          <a:p>
            <a:pPr marL="571500" indent="-571500" algn="l">
              <a:lnSpc>
                <a:spcPts val="5852"/>
              </a:lnSpc>
              <a:buFont typeface="Arial" panose="020B0604020202020204" pitchFamily="34" charset="0"/>
              <a:buChar char="•"/>
            </a:pPr>
            <a:r>
              <a:rPr lang="en-US" sz="4180" dirty="0">
                <a:solidFill>
                  <a:srgbClr val="272727"/>
                </a:solidFill>
                <a:latin typeface="Alatsi"/>
                <a:ea typeface="Alatsi"/>
                <a:cs typeface="Alatsi"/>
                <a:sym typeface="Alatsi"/>
              </a:rPr>
              <a:t>Total New Impervious Surface: 0 square feet</a:t>
            </a:r>
          </a:p>
          <a:p>
            <a:pPr marL="571500" indent="-571500" algn="l">
              <a:lnSpc>
                <a:spcPts val="5852"/>
              </a:lnSpc>
              <a:buFont typeface="Arial" panose="020B0604020202020204" pitchFamily="34" charset="0"/>
              <a:buChar char="•"/>
            </a:pPr>
            <a:r>
              <a:rPr lang="en-US" sz="4180" dirty="0">
                <a:solidFill>
                  <a:srgbClr val="272727"/>
                </a:solidFill>
                <a:latin typeface="Alatsi"/>
                <a:ea typeface="Alatsi"/>
                <a:cs typeface="Alatsi"/>
                <a:sym typeface="Alatsi"/>
              </a:rPr>
              <a:t>Mitigation required for fill: 2,250 cubic feet (1.5 x 1,500)</a:t>
            </a:r>
          </a:p>
          <a:p>
            <a:pPr marL="571500" indent="-571500" algn="l">
              <a:lnSpc>
                <a:spcPts val="5852"/>
              </a:lnSpc>
              <a:buFont typeface="Arial" panose="020B0604020202020204" pitchFamily="34" charset="0"/>
              <a:buChar char="•"/>
            </a:pPr>
            <a:r>
              <a:rPr lang="en-US" sz="4180" dirty="0">
                <a:solidFill>
                  <a:srgbClr val="272727"/>
                </a:solidFill>
                <a:latin typeface="Alatsi"/>
                <a:ea typeface="Alatsi"/>
                <a:cs typeface="Alatsi"/>
                <a:sym typeface="Alatsi"/>
              </a:rPr>
              <a:t>Mitigation required for Impervious Surface: 0 square feet</a:t>
            </a:r>
          </a:p>
          <a:p>
            <a:pPr marL="571500" indent="-571500" algn="l">
              <a:lnSpc>
                <a:spcPts val="5852"/>
              </a:lnSpc>
              <a:buFont typeface="Arial" panose="020B0604020202020204" pitchFamily="34" charset="0"/>
              <a:buChar char="•"/>
            </a:pPr>
            <a:r>
              <a:rPr lang="en-US" sz="4180" dirty="0">
                <a:solidFill>
                  <a:srgbClr val="272727"/>
                </a:solidFill>
                <a:latin typeface="Alatsi"/>
                <a:ea typeface="Alatsi"/>
                <a:cs typeface="Alatsi"/>
                <a:sym typeface="Alatsi"/>
              </a:rPr>
              <a:t>2, 4, or 5 trees (based on size) for every tree removed</a:t>
            </a:r>
          </a:p>
        </p:txBody>
      </p:sp>
      <p:sp>
        <p:nvSpPr>
          <p:cNvPr id="3" name="Freeform 3">
            <a:extLst>
              <a:ext uri="{FF2B5EF4-FFF2-40B4-BE49-F238E27FC236}">
                <a16:creationId xmlns:a16="http://schemas.microsoft.com/office/drawing/2014/main" id="{2BABF14F-CAFC-E779-5084-EF4411BC12F9}"/>
              </a:ext>
            </a:extLst>
          </p:cNvPr>
          <p:cNvSpPr/>
          <p:nvPr/>
        </p:nvSpPr>
        <p:spPr>
          <a:xfrm>
            <a:off x="-2627572" y="-733336"/>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a:extLst>
              <a:ext uri="{FF2B5EF4-FFF2-40B4-BE49-F238E27FC236}">
                <a16:creationId xmlns:a16="http://schemas.microsoft.com/office/drawing/2014/main" id="{5B4BC04D-9159-A34B-AFFE-995D9B3526AB}"/>
              </a:ext>
            </a:extLst>
          </p:cNvPr>
          <p:cNvSpPr txBox="1"/>
          <p:nvPr/>
        </p:nvSpPr>
        <p:spPr>
          <a:xfrm>
            <a:off x="2553980" y="866775"/>
            <a:ext cx="13180039" cy="1430648"/>
          </a:xfrm>
          <a:prstGeom prst="rect">
            <a:avLst/>
          </a:prstGeom>
        </p:spPr>
        <p:txBody>
          <a:bodyPr lIns="0" tIns="0" rIns="0" bIns="0" rtlCol="0" anchor="t">
            <a:spAutoFit/>
          </a:bodyPr>
          <a:lstStyle/>
          <a:p>
            <a:pPr algn="ctr">
              <a:lnSpc>
                <a:spcPts val="11899"/>
              </a:lnSpc>
            </a:pPr>
            <a:r>
              <a:rPr lang="en-US" sz="8499" dirty="0">
                <a:solidFill>
                  <a:srgbClr val="272727"/>
                </a:solidFill>
                <a:latin typeface="Alatsi"/>
                <a:ea typeface="Alatsi"/>
                <a:cs typeface="Alatsi"/>
                <a:sym typeface="Alatsi"/>
              </a:rPr>
              <a:t>Case Study 2</a:t>
            </a:r>
          </a:p>
        </p:txBody>
      </p:sp>
      <p:grpSp>
        <p:nvGrpSpPr>
          <p:cNvPr id="5" name="Group 5">
            <a:extLst>
              <a:ext uri="{FF2B5EF4-FFF2-40B4-BE49-F238E27FC236}">
                <a16:creationId xmlns:a16="http://schemas.microsoft.com/office/drawing/2014/main" id="{2E788909-5C35-4020-9233-DBE33E890A9A}"/>
              </a:ext>
            </a:extLst>
          </p:cNvPr>
          <p:cNvGrpSpPr/>
          <p:nvPr/>
        </p:nvGrpSpPr>
        <p:grpSpPr>
          <a:xfrm>
            <a:off x="15859155" y="0"/>
            <a:ext cx="1562612" cy="1673225"/>
            <a:chOff x="0" y="0"/>
            <a:chExt cx="2083482" cy="2230967"/>
          </a:xfrm>
        </p:grpSpPr>
        <p:grpSp>
          <p:nvGrpSpPr>
            <p:cNvPr id="6" name="Group 6">
              <a:extLst>
                <a:ext uri="{FF2B5EF4-FFF2-40B4-BE49-F238E27FC236}">
                  <a16:creationId xmlns:a16="http://schemas.microsoft.com/office/drawing/2014/main" id="{7FFE97BE-3FB5-3BAC-C16B-8F9017FC8703}"/>
                </a:ext>
              </a:extLst>
            </p:cNvPr>
            <p:cNvGrpSpPr/>
            <p:nvPr/>
          </p:nvGrpSpPr>
          <p:grpSpPr>
            <a:xfrm>
              <a:off x="75599" y="0"/>
              <a:ext cx="1932284" cy="2230967"/>
              <a:chOff x="0" y="0"/>
              <a:chExt cx="703982" cy="812800"/>
            </a:xfrm>
          </p:grpSpPr>
          <p:sp>
            <p:nvSpPr>
              <p:cNvPr id="7" name="Freeform 7">
                <a:extLst>
                  <a:ext uri="{FF2B5EF4-FFF2-40B4-BE49-F238E27FC236}">
                    <a16:creationId xmlns:a16="http://schemas.microsoft.com/office/drawing/2014/main" id="{12F247E6-2093-EBD8-904C-B79D85993B53}"/>
                  </a:ext>
                </a:extLst>
              </p:cNvPr>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393C2F"/>
              </a:solidFill>
            </p:spPr>
            <p:txBody>
              <a:bodyPr/>
              <a:lstStyle/>
              <a:p>
                <a:endParaRPr lang="en-US"/>
              </a:p>
            </p:txBody>
          </p:sp>
          <p:sp>
            <p:nvSpPr>
              <p:cNvPr id="8" name="TextBox 8">
                <a:extLst>
                  <a:ext uri="{FF2B5EF4-FFF2-40B4-BE49-F238E27FC236}">
                    <a16:creationId xmlns:a16="http://schemas.microsoft.com/office/drawing/2014/main" id="{453AE6A5-E4EE-3CAB-DC77-5463F2211385}"/>
                  </a:ext>
                </a:extLst>
              </p:cNvPr>
              <p:cNvSpPr txBox="1"/>
              <p:nvPr/>
            </p:nvSpPr>
            <p:spPr>
              <a:xfrm>
                <a:off x="0" y="-47625"/>
                <a:ext cx="703982" cy="733425"/>
              </a:xfrm>
              <a:prstGeom prst="rect">
                <a:avLst/>
              </a:prstGeom>
            </p:spPr>
            <p:txBody>
              <a:bodyPr lIns="50800" tIns="50800" rIns="50800" bIns="50800" rtlCol="0" anchor="ctr"/>
              <a:lstStyle/>
              <a:p>
                <a:pPr algn="ctr">
                  <a:lnSpc>
                    <a:spcPts val="2659"/>
                  </a:lnSpc>
                </a:pPr>
                <a:endParaRPr/>
              </a:p>
            </p:txBody>
          </p:sp>
        </p:grpSp>
        <p:sp>
          <p:nvSpPr>
            <p:cNvPr id="9" name="TextBox 9">
              <a:extLst>
                <a:ext uri="{FF2B5EF4-FFF2-40B4-BE49-F238E27FC236}">
                  <a16:creationId xmlns:a16="http://schemas.microsoft.com/office/drawing/2014/main" id="{CD301FC6-7535-F93C-1109-9C3DEDC81A24}"/>
                </a:ext>
              </a:extLst>
            </p:cNvPr>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b="1" dirty="0">
                  <a:solidFill>
                    <a:srgbClr val="F6F6E9"/>
                  </a:solidFill>
                  <a:latin typeface="Open Sans Bold"/>
                  <a:ea typeface="Open Sans Bold"/>
                  <a:cs typeface="Open Sans Bold"/>
                  <a:sym typeface="Open Sans Bold"/>
                </a:rPr>
                <a:t>8</a:t>
              </a:r>
            </a:p>
          </p:txBody>
        </p:sp>
      </p:grpSp>
      <p:sp>
        <p:nvSpPr>
          <p:cNvPr id="12" name="Freeform 12">
            <a:extLst>
              <a:ext uri="{FF2B5EF4-FFF2-40B4-BE49-F238E27FC236}">
                <a16:creationId xmlns:a16="http://schemas.microsoft.com/office/drawing/2014/main" id="{35F0FA5C-AA78-5E78-C7FF-125393F648F6}"/>
              </a:ext>
            </a:extLst>
          </p:cNvPr>
          <p:cNvSpPr/>
          <p:nvPr/>
        </p:nvSpPr>
        <p:spPr>
          <a:xfrm>
            <a:off x="14383759" y="7183907"/>
            <a:ext cx="7315200" cy="2288430"/>
          </a:xfrm>
          <a:custGeom>
            <a:avLst/>
            <a:gdLst/>
            <a:ahLst/>
            <a:cxnLst/>
            <a:rect l="l" t="t" r="r" b="b"/>
            <a:pathLst>
              <a:path w="7315200" h="2288430">
                <a:moveTo>
                  <a:pt x="0" y="0"/>
                </a:moveTo>
                <a:lnTo>
                  <a:pt x="7315200" y="0"/>
                </a:lnTo>
                <a:lnTo>
                  <a:pt x="7315200" y="2288429"/>
                </a:lnTo>
                <a:lnTo>
                  <a:pt x="0" y="2288429"/>
                </a:lnTo>
                <a:lnTo>
                  <a:pt x="0" y="0"/>
                </a:lnTo>
                <a:close/>
              </a:path>
            </a:pathLst>
          </a:custGeom>
          <a:blipFill>
            <a:blip r:embed="rId2">
              <a:extLst>
                <a:ext uri="{96DAC541-7B7A-43D3-8B79-37D633B846F1}">
                  <asvg:svgBlip xmlns:asvg="http://schemas.microsoft.com/office/drawing/2016/SVG/main" r:embed="rId3"/>
                </a:ext>
              </a:extLst>
            </a:blip>
            <a:stretch>
              <a:fillRect b="-8274"/>
            </a:stretch>
          </a:blipFill>
        </p:spPr>
        <p:txBody>
          <a:bodyPr/>
          <a:lstStyle/>
          <a:p>
            <a:endParaRPr lang="en-US"/>
          </a:p>
        </p:txBody>
      </p:sp>
      <p:grpSp>
        <p:nvGrpSpPr>
          <p:cNvPr id="14" name="Group 7">
            <a:extLst>
              <a:ext uri="{FF2B5EF4-FFF2-40B4-BE49-F238E27FC236}">
                <a16:creationId xmlns:a16="http://schemas.microsoft.com/office/drawing/2014/main" id="{3297186D-28E7-ACA2-5B06-969DD0CFB31B}"/>
              </a:ext>
            </a:extLst>
          </p:cNvPr>
          <p:cNvGrpSpPr/>
          <p:nvPr/>
        </p:nvGrpSpPr>
        <p:grpSpPr>
          <a:xfrm>
            <a:off x="-254169" y="7183907"/>
            <a:ext cx="21953128" cy="2505604"/>
            <a:chOff x="0" y="0"/>
            <a:chExt cx="29270837" cy="3340806"/>
          </a:xfrm>
        </p:grpSpPr>
        <p:sp>
          <p:nvSpPr>
            <p:cNvPr id="15" name="TextBox 8">
              <a:extLst>
                <a:ext uri="{FF2B5EF4-FFF2-40B4-BE49-F238E27FC236}">
                  <a16:creationId xmlns:a16="http://schemas.microsoft.com/office/drawing/2014/main" id="{158D9F50-9F97-C758-E79E-3D500C2026F7}"/>
                </a:ext>
              </a:extLst>
            </p:cNvPr>
            <p:cNvSpPr txBox="1"/>
            <p:nvPr/>
          </p:nvSpPr>
          <p:spPr>
            <a:xfrm>
              <a:off x="7951598" y="2740096"/>
              <a:ext cx="9176144" cy="600710"/>
            </a:xfrm>
            <a:prstGeom prst="rect">
              <a:avLst/>
            </a:prstGeom>
          </p:spPr>
          <p:txBody>
            <a:bodyPr lIns="0" tIns="0" rIns="0" bIns="0" rtlCol="0" anchor="t">
              <a:spAutoFit/>
            </a:bodyPr>
            <a:lstStyle/>
            <a:p>
              <a:pPr algn="ctr">
                <a:lnSpc>
                  <a:spcPts val="3779"/>
                </a:lnSpc>
              </a:pPr>
              <a:r>
                <a:rPr lang="en-US" sz="2700" dirty="0">
                  <a:solidFill>
                    <a:srgbClr val="393C2F"/>
                  </a:solidFill>
                  <a:latin typeface="Alatsi"/>
                  <a:ea typeface="Alatsi"/>
                  <a:cs typeface="Alatsi"/>
                  <a:sym typeface="Alatsi"/>
                </a:rPr>
                <a:t>City of Warrenton</a:t>
              </a:r>
            </a:p>
          </p:txBody>
        </p:sp>
        <p:sp>
          <p:nvSpPr>
            <p:cNvPr id="16" name="AutoShape 9">
              <a:extLst>
                <a:ext uri="{FF2B5EF4-FFF2-40B4-BE49-F238E27FC236}">
                  <a16:creationId xmlns:a16="http://schemas.microsoft.com/office/drawing/2014/main" id="{00111278-D241-996A-4D26-347C90ABC020}"/>
                </a:ext>
              </a:extLst>
            </p:cNvPr>
            <p:cNvSpPr/>
            <p:nvPr/>
          </p:nvSpPr>
          <p:spPr>
            <a:xfrm>
              <a:off x="204" y="3069026"/>
              <a:ext cx="9473686" cy="25400"/>
            </a:xfrm>
            <a:prstGeom prst="line">
              <a:avLst/>
            </a:prstGeom>
            <a:ln w="152400" cap="flat">
              <a:solidFill>
                <a:srgbClr val="393C2F"/>
              </a:solidFill>
              <a:prstDash val="solid"/>
              <a:headEnd type="none" w="sm" len="sm"/>
              <a:tailEnd type="none" w="sm" len="sm"/>
            </a:ln>
          </p:spPr>
          <p:txBody>
            <a:bodyPr/>
            <a:lstStyle/>
            <a:p>
              <a:endParaRPr lang="en-US"/>
            </a:p>
          </p:txBody>
        </p:sp>
        <p:sp>
          <p:nvSpPr>
            <p:cNvPr id="17" name="AutoShape 10">
              <a:extLst>
                <a:ext uri="{FF2B5EF4-FFF2-40B4-BE49-F238E27FC236}">
                  <a16:creationId xmlns:a16="http://schemas.microsoft.com/office/drawing/2014/main" id="{02E6A7FA-21B6-0DA6-9CF1-C7A6333100D0}"/>
                </a:ext>
              </a:extLst>
            </p:cNvPr>
            <p:cNvSpPr/>
            <p:nvPr/>
          </p:nvSpPr>
          <p:spPr>
            <a:xfrm>
              <a:off x="15587895" y="3069026"/>
              <a:ext cx="9473686" cy="25400"/>
            </a:xfrm>
            <a:prstGeom prst="line">
              <a:avLst/>
            </a:prstGeom>
            <a:ln w="152400" cap="flat">
              <a:solidFill>
                <a:srgbClr val="393C2F"/>
              </a:solidFill>
              <a:prstDash val="solid"/>
              <a:headEnd type="none" w="sm" len="sm"/>
              <a:tailEnd type="none" w="sm" len="sm"/>
            </a:ln>
          </p:spPr>
          <p:txBody>
            <a:bodyPr/>
            <a:lstStyle/>
            <a:p>
              <a:endParaRPr lang="en-US"/>
            </a:p>
          </p:txBody>
        </p:sp>
        <p:sp>
          <p:nvSpPr>
            <p:cNvPr id="18" name="Freeform 11">
              <a:extLst>
                <a:ext uri="{FF2B5EF4-FFF2-40B4-BE49-F238E27FC236}">
                  <a16:creationId xmlns:a16="http://schemas.microsoft.com/office/drawing/2014/main" id="{550024CA-7210-2CC8-EBF7-AC39B1292645}"/>
                </a:ext>
              </a:extLst>
            </p:cNvPr>
            <p:cNvSpPr/>
            <p:nvPr/>
          </p:nvSpPr>
          <p:spPr>
            <a:xfrm>
              <a:off x="19517237" y="0"/>
              <a:ext cx="9753600" cy="3051240"/>
            </a:xfrm>
            <a:custGeom>
              <a:avLst/>
              <a:gdLst/>
              <a:ahLst/>
              <a:cxnLst/>
              <a:rect l="l" t="t" r="r" b="b"/>
              <a:pathLst>
                <a:path w="9753600" h="3051240">
                  <a:moveTo>
                    <a:pt x="0" y="0"/>
                  </a:moveTo>
                  <a:lnTo>
                    <a:pt x="9753600" y="0"/>
                  </a:lnTo>
                  <a:lnTo>
                    <a:pt x="9753600" y="3051240"/>
                  </a:lnTo>
                  <a:lnTo>
                    <a:pt x="0" y="3051240"/>
                  </a:lnTo>
                  <a:lnTo>
                    <a:pt x="0" y="0"/>
                  </a:lnTo>
                  <a:close/>
                </a:path>
              </a:pathLst>
            </a:custGeom>
            <a:blipFill>
              <a:blip r:embed="rId2">
                <a:extLst>
                  <a:ext uri="{96DAC541-7B7A-43D3-8B79-37D633B846F1}">
                    <asvg:svgBlip xmlns:asvg="http://schemas.microsoft.com/office/drawing/2016/SVG/main" r:embed="rId3"/>
                  </a:ext>
                </a:extLst>
              </a:blip>
              <a:stretch>
                <a:fillRect b="-8274"/>
              </a:stretch>
            </a:blipFill>
          </p:spPr>
          <p:txBody>
            <a:bodyPr/>
            <a:lstStyle/>
            <a:p>
              <a:endParaRPr lang="en-US"/>
            </a:p>
          </p:txBody>
        </p:sp>
      </p:grpSp>
    </p:spTree>
    <p:extLst>
      <p:ext uri="{BB962C8B-B14F-4D97-AF65-F5344CB8AC3E}">
        <p14:creationId xmlns:p14="http://schemas.microsoft.com/office/powerpoint/2010/main" val="3088203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arrenton 169" id="{3081809F-EFF4-4DD3-B31A-5EFC25E8E6CB}" vid="{0BAAE80F-482D-4ADB-A474-A73D08CA69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City Template 16.9 Ratio Power Point</Template>
  <TotalTime>128</TotalTime>
  <Words>1637</Words>
  <Application>Microsoft Office PowerPoint</Application>
  <PresentationFormat>Custom</PresentationFormat>
  <Paragraphs>372</Paragraphs>
  <Slides>21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Century Gothic</vt:lpstr>
      <vt:lpstr>Calibri</vt:lpstr>
      <vt:lpstr>Alatsi</vt:lpstr>
      <vt:lpstr>Aptos</vt:lpstr>
      <vt:lpstr>Open Sans Bold</vt:lpstr>
      <vt:lpstr>Wingdings</vt:lpstr>
      <vt:lpstr>Arial</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Clatsop County PICM Status</vt:lpstr>
      <vt:lpstr>Development Scenarios – Unincorporated Clatsop County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 Bentley</dc:creator>
  <cp:lastModifiedBy>Matthew Ellis</cp:lastModifiedBy>
  <cp:revision>23</cp:revision>
  <dcterms:created xsi:type="dcterms:W3CDTF">2024-10-18T21:22:48Z</dcterms:created>
  <dcterms:modified xsi:type="dcterms:W3CDTF">2024-10-28T20:49:05Z</dcterms:modified>
  <dc:identifier>DAGT76Km9hw</dc:identifier>
</cp:coreProperties>
</file>