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296" r:id="rId3"/>
    <p:sldId id="295" r:id="rId4"/>
    <p:sldId id="298" r:id="rId5"/>
    <p:sldId id="265" r:id="rId6"/>
    <p:sldId id="264" r:id="rId7"/>
    <p:sldId id="273" r:id="rId8"/>
    <p:sldId id="286" r:id="rId9"/>
    <p:sldId id="293" r:id="rId10"/>
    <p:sldId id="297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FE010-C576-4787-8AF6-5A63325E502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5DC74-071B-4EB6-AF83-B67B91300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7421cdc8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7421cdc8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7421cdc8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7421cdc8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7421cdc8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7421cdc8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7421cdc8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57421cdc8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59e462623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59e462623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5DB1-EE6C-4141-96A0-7B539F4D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3BAF6-6E62-4DB6-9422-709EEA477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68E66-C789-485F-BDB9-498E90D5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2ABDB-3F86-41D3-8039-F6657EB7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F984C-78A6-4934-B2A2-6C78E514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8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260C-E931-411C-A8B8-0C9F5395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0D4FC-B805-4900-9933-76B45C780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E098D-6220-4033-AB15-113CDE83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0FC64-990A-4212-92FE-C849F1FE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8A9B9-F237-4CB8-90C5-77FC204D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8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0ED25-C022-407C-969B-65CB545DA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6E86B-5194-456C-979E-518734C9E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7BCB0-0B70-493A-A892-2719542B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B7BEE-DC99-4FC0-AE15-8317AFC5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C9880-61A6-41D1-B90E-BCBE93FE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B28FC-6904-43B3-9139-2ED4C123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E6556-AD91-4E13-8F45-842D1E5B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0AFFB-8706-4AED-A88C-286B63CB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7735E-BD95-46B0-9354-60FFD466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AFE30-2B5A-45FE-A986-D2627979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8A14-3931-44E0-9F6D-02F90AAB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9177B-3A62-4091-9EC2-12783BF88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75B7E-8611-40C0-9954-C809F654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E616-6799-4BF5-9853-3CEFA4FF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6B501-0C39-4A80-B9CC-6F78A3D3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17B7-7763-41FD-A7DC-893E1E3C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FAA4-7B44-4205-BB36-B9C4AA39E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A96E2-FE57-4DAC-AEC8-1B4D93F02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699F5-2A8F-45A0-8134-19989D61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30D3E-7071-4339-A831-9D9D3862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2421A-4F19-4B96-A973-238B7D87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7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87B4-8444-46FB-A2CE-DA3EE74C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6D6B6-B0CB-4F29-8F5E-98F24297B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1BA16-AA32-4C8B-9ABD-D88432BBD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3306C-DE6B-42C1-8A7D-39F90CAB5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03365-2A78-4010-8BDB-FE7ED846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38C21-2303-4409-91E1-19368050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B8F7E-5810-4970-8665-D7ADE199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335BA-78E8-4E43-83CB-28F187B2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5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56D6-C6DD-4504-B5F5-477A0E3E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118B3-2A01-4DCE-8D2D-3EB06922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BACB-A98B-4845-AFB9-52D39DAA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57463-FA19-4B5B-A5F3-3C364497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2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FD290-7231-4762-A988-F61BC52D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644E7-2503-4621-BAE3-A3C91B03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E2B43-FDB1-4D6B-9DB9-93466E83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0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AD6-A62C-4107-8AA9-001B4831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8DDA3-94B4-4CC7-8A08-C03D8292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FD2B-C00F-4DA2-ACDE-2699E6734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D2DF5-C20E-4656-BDF8-9BA046FC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1EB2C-0121-475B-A6F8-949E3C03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0F80B-AA15-4F3C-9C47-A71EC1FA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E3DD-0B12-4C11-B6BE-120CE9FD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B615D-320A-459C-8894-49CE464C7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C970A-BC3F-4357-9CF6-D3970FB9B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4D3F2-3299-400C-A4E1-908B8C33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A9D31-BAE8-4E8D-8ED9-11521941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1060C-0FEA-4471-966B-6B0FF4B6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9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69FBB-81C3-4AA6-8423-DA483822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41416-2E09-48F4-B347-4A0A7A6B6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0DC3-1AEC-4885-9CB1-3E5FE840D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67B0-7654-47CF-AF82-CF8AA58771F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D4AD2-DCD4-4F41-B05E-26268B290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2553C-4243-496C-8D04-2820FBDA9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5D6A-3003-44B1-BA0B-FE5590EE2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6092" t="9425" r="5995" b="5271"/>
          <a:stretch/>
        </p:blipFill>
        <p:spPr>
          <a:xfrm>
            <a:off x="796637" y="0"/>
            <a:ext cx="1059872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96568" y="0"/>
            <a:ext cx="10598727" cy="35226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t" anchorCtr="0"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HOUSING CODE UPDATE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SPUR 104 MASTER</a:t>
            </a:r>
            <a:r>
              <a:rPr lang="en" sz="4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PLAN</a:t>
            </a:r>
            <a:endParaRPr sz="48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4773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WARRENTON, OR</a:t>
            </a:r>
            <a:endParaRPr sz="4773" b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727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City Commission Work Session</a:t>
            </a:r>
          </a:p>
          <a:p>
            <a:pPr algn="ctr"/>
            <a:r>
              <a:rPr lang="en" sz="2727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US" sz="2727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r>
              <a:rPr lang="en" sz="2727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2019</a:t>
            </a:r>
            <a:endParaRPr sz="2727" b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7B831-86EF-4230-B3E1-54D48D6B7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54" y="4743274"/>
            <a:ext cx="1647039" cy="1647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0153-B0FB-49DE-9AF6-9687708D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Spur 104 = “Highlands Parkway”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97D7E-5BEC-4111-8838-2FE0DD93C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515"/>
            <a:ext cx="11015444" cy="45164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city led neighborhood master plan in Warrenton</a:t>
            </a:r>
          </a:p>
          <a:p>
            <a:r>
              <a:rPr lang="en-US" dirty="0"/>
              <a:t>Use “performance standards” to balance competing needs + drive preferred outcomes</a:t>
            </a:r>
          </a:p>
          <a:p>
            <a:r>
              <a:rPr lang="en-US" dirty="0"/>
              <a:t>Set overall density standard for residential and commercial to achieve the following:</a:t>
            </a:r>
          </a:p>
          <a:p>
            <a:pPr lvl="1"/>
            <a:r>
              <a:rPr lang="en-US" dirty="0"/>
              <a:t>Housing production and diversity goals</a:t>
            </a:r>
          </a:p>
          <a:p>
            <a:pPr lvl="1"/>
            <a:r>
              <a:rPr lang="en-US" dirty="0"/>
              <a:t>Minimize traffic congestion by not allowing drive </a:t>
            </a:r>
            <a:r>
              <a:rPr lang="en-US" dirty="0" err="1"/>
              <a:t>thrus</a:t>
            </a:r>
            <a:r>
              <a:rPr lang="en-US" dirty="0"/>
              <a:t> and limited commercial</a:t>
            </a:r>
          </a:p>
          <a:p>
            <a:pPr lvl="1"/>
            <a:r>
              <a:rPr lang="en-US" dirty="0"/>
              <a:t>Maximize new CMU zoning and utility investments</a:t>
            </a:r>
          </a:p>
          <a:p>
            <a:pPr lvl="1"/>
            <a:r>
              <a:rPr lang="en-US" dirty="0"/>
              <a:t>Find a path to develop equitable infrastructure improvements</a:t>
            </a:r>
          </a:p>
          <a:p>
            <a:pPr lvl="1"/>
            <a:r>
              <a:rPr lang="en-US" dirty="0"/>
              <a:t>A new, denser, walkable neighborhood with a new park and trail</a:t>
            </a:r>
          </a:p>
          <a:p>
            <a:r>
              <a:rPr lang="en-US" dirty="0"/>
              <a:t>Proposal does not solve traffic issues on Ensign Lane; requires separate effort to design/construct intersection improvements</a:t>
            </a:r>
          </a:p>
        </p:txBody>
      </p:sp>
    </p:spTree>
    <p:extLst>
      <p:ext uri="{BB962C8B-B14F-4D97-AF65-F5344CB8AC3E}">
        <p14:creationId xmlns:p14="http://schemas.microsoft.com/office/powerpoint/2010/main" val="392625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8A45-AC62-4750-BA9B-31853715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1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Questions?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Concerns?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Revisions?</a:t>
            </a:r>
          </a:p>
        </p:txBody>
      </p:sp>
    </p:spTree>
    <p:extLst>
      <p:ext uri="{BB962C8B-B14F-4D97-AF65-F5344CB8AC3E}">
        <p14:creationId xmlns:p14="http://schemas.microsoft.com/office/powerpoint/2010/main" val="136721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56BC-0130-4C37-97A8-C56F390D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Separate But Equal….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896E-BD64-49E1-902D-42524AE14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proposal is a standalone policy and code proposal.</a:t>
            </a:r>
          </a:p>
          <a:p>
            <a:r>
              <a:rPr lang="en-US" dirty="0"/>
              <a:t>Each reinforces the other but “Spur 104” is for a specific geographic area while the “housing code” will apply citywide.</a:t>
            </a:r>
          </a:p>
          <a:p>
            <a:r>
              <a:rPr lang="en-US" dirty="0"/>
              <a:t>One staff report/public notice for combined findings and hearing procedure for both proposals to economize staff time.</a:t>
            </a:r>
          </a:p>
          <a:p>
            <a:r>
              <a:rPr lang="en-US" dirty="0"/>
              <a:t>Hold one hearing for both proposals; deliberate in January 2020.</a:t>
            </a:r>
          </a:p>
          <a:p>
            <a:r>
              <a:rPr lang="en-US" dirty="0"/>
              <a:t>Each need to be adopted by motion and ordinance independently.</a:t>
            </a:r>
          </a:p>
          <a:p>
            <a:r>
              <a:rPr lang="en-US" dirty="0"/>
              <a:t>Staff will draft ordinance per direction of City Commission.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9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87EE-9D35-47ED-9F92-461CA4D8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Housing Policy + Code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8E23E-2017-46E4-A18C-8E29EAB8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Housing Needs Assessment </a:t>
            </a:r>
            <a:r>
              <a:rPr lang="en-US" dirty="0"/>
              <a:t>completed in June 2019</a:t>
            </a:r>
          </a:p>
          <a:p>
            <a:r>
              <a:rPr lang="en-US" dirty="0"/>
              <a:t>Code revisions developed in Summer 2019</a:t>
            </a:r>
          </a:p>
          <a:p>
            <a:r>
              <a:rPr lang="en-US" dirty="0"/>
              <a:t>PC Work Sessions &amp; Hearing in August/September 2019</a:t>
            </a:r>
          </a:p>
          <a:p>
            <a:r>
              <a:rPr lang="en-US" dirty="0">
                <a:solidFill>
                  <a:srgbClr val="0070C0"/>
                </a:solidFill>
              </a:rPr>
              <a:t>Comprehensive Plan </a:t>
            </a:r>
            <a:r>
              <a:rPr lang="en-US" dirty="0"/>
              <a:t>policy update</a:t>
            </a:r>
          </a:p>
          <a:p>
            <a:r>
              <a:rPr lang="en-US" dirty="0">
                <a:solidFill>
                  <a:srgbClr val="0070C0"/>
                </a:solidFill>
              </a:rPr>
              <a:t>Development Code </a:t>
            </a:r>
            <a:r>
              <a:rPr lang="en-US" dirty="0"/>
              <a:t>Update (see matrix)</a:t>
            </a:r>
          </a:p>
          <a:p>
            <a:pPr lvl="1"/>
            <a:r>
              <a:rPr lang="en-US" dirty="0"/>
              <a:t>Slightly increases allowable density by lowering minimum lot sizes and requiring minimum standards to develop efficiently</a:t>
            </a:r>
          </a:p>
          <a:p>
            <a:pPr lvl="1"/>
            <a:r>
              <a:rPr lang="en-US" dirty="0"/>
              <a:t>Diversifies allowable housing types; reduce “red tape” for new ADUs</a:t>
            </a:r>
          </a:p>
          <a:p>
            <a:pPr lvl="1"/>
            <a:r>
              <a:rPr lang="en-US" dirty="0"/>
              <a:t>Encourages mixed use in commercial zones</a:t>
            </a:r>
          </a:p>
          <a:p>
            <a:pPr lvl="1"/>
            <a:r>
              <a:rPr lang="en-US" dirty="0"/>
              <a:t>Creates courtyard cottage housing code</a:t>
            </a:r>
          </a:p>
          <a:p>
            <a:r>
              <a:rPr lang="en-US" dirty="0">
                <a:solidFill>
                  <a:srgbClr val="0070C0"/>
                </a:solidFill>
              </a:rPr>
              <a:t>PC Recommendation</a:t>
            </a:r>
            <a:r>
              <a:rPr lang="en-US" dirty="0"/>
              <a:t>: Removed ADU ready and exterior materials proposal</a:t>
            </a:r>
          </a:p>
        </p:txBody>
      </p:sp>
    </p:spTree>
    <p:extLst>
      <p:ext uri="{BB962C8B-B14F-4D97-AF65-F5344CB8AC3E}">
        <p14:creationId xmlns:p14="http://schemas.microsoft.com/office/powerpoint/2010/main" val="203773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8A45-AC62-4750-BA9B-31853715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1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Questions?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Concerns?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Revisions?</a:t>
            </a:r>
          </a:p>
        </p:txBody>
      </p:sp>
    </p:spTree>
    <p:extLst>
      <p:ext uri="{BB962C8B-B14F-4D97-AF65-F5344CB8AC3E}">
        <p14:creationId xmlns:p14="http://schemas.microsoft.com/office/powerpoint/2010/main" val="419180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636" y="1"/>
            <a:ext cx="10598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796722" y="0"/>
            <a:ext cx="10598727" cy="514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2335" tIns="62335" rIns="62335" bIns="62335" anchor="t" anchorCtr="0">
            <a:noAutofit/>
          </a:bodyPr>
          <a:lstStyle/>
          <a:p>
            <a:r>
              <a:rPr lang="en-US" sz="2727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SPUR 104 | </a:t>
            </a:r>
            <a:r>
              <a:rPr lang="en" sz="2727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CMU SITE FRAMEWORK PLAN ::</a:t>
            </a:r>
            <a:r>
              <a:rPr lang="en" sz="2727" b="1" dirty="0">
                <a:latin typeface="Calibri"/>
                <a:ea typeface="Calibri"/>
                <a:cs typeface="Calibri"/>
                <a:sym typeface="Calibri"/>
              </a:rPr>
              <a:t> GOALS</a:t>
            </a:r>
            <a:endParaRPr sz="2727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7034318" y="1577301"/>
            <a:ext cx="4241864" cy="518972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t" anchorCtr="0">
            <a:noAutofit/>
          </a:bodyPr>
          <a:lstStyle/>
          <a:p>
            <a:pPr marL="311719" indent="-285742">
              <a:buSzPts val="3000"/>
              <a:buFont typeface="Calibri"/>
              <a:buChar char="●"/>
            </a:pPr>
            <a:r>
              <a:rPr lang="en" sz="2045">
                <a:latin typeface="Calibri"/>
                <a:ea typeface="Calibri"/>
                <a:cs typeface="Calibri"/>
                <a:sym typeface="Calibri"/>
              </a:rPr>
              <a:t>Provide a common framework that balances both certainty and flexibility for stakeholders</a:t>
            </a:r>
            <a:endParaRPr sz="2045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>
                <a:latin typeface="Calibri"/>
                <a:ea typeface="Calibri"/>
                <a:cs typeface="Calibri"/>
                <a:sym typeface="Calibri"/>
              </a:rPr>
              <a:t>Utilize existing right of way (street) pattern</a:t>
            </a:r>
            <a:endParaRPr sz="2045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>
                <a:latin typeface="Calibri"/>
                <a:ea typeface="Calibri"/>
                <a:cs typeface="Calibri"/>
                <a:sym typeface="Calibri"/>
              </a:rPr>
              <a:t>Foster a sense of community</a:t>
            </a:r>
            <a:endParaRPr sz="2045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>
                <a:latin typeface="Calibri"/>
                <a:ea typeface="Calibri"/>
                <a:cs typeface="Calibri"/>
                <a:sym typeface="Calibri"/>
              </a:rPr>
              <a:t>Bolster the neighborhood with a park or common open space for all residents</a:t>
            </a:r>
            <a:endParaRPr sz="2045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>
                <a:latin typeface="Calibri"/>
                <a:ea typeface="Calibri"/>
                <a:cs typeface="Calibri"/>
                <a:sym typeface="Calibri"/>
              </a:rPr>
              <a:t>Create a walkable district</a:t>
            </a:r>
            <a:endParaRPr sz="2045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>
                <a:latin typeface="Calibri"/>
                <a:ea typeface="Calibri"/>
                <a:cs typeface="Calibri"/>
                <a:sym typeface="Calibri"/>
              </a:rPr>
              <a:t>Connect to surrounding community assets, including Downtown</a:t>
            </a:r>
            <a:endParaRPr sz="2045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spcAft>
                <a:spcPts val="682"/>
              </a:spcAft>
              <a:buSzPts val="3000"/>
              <a:buFont typeface="Calibri"/>
              <a:buChar char="●"/>
            </a:pPr>
            <a:r>
              <a:rPr lang="en" sz="2045">
                <a:latin typeface="Calibri"/>
                <a:ea typeface="Calibri"/>
                <a:cs typeface="Calibri"/>
                <a:sym typeface="Calibri"/>
              </a:rPr>
              <a:t>Address traffic issues in conjunction with any new development</a:t>
            </a:r>
            <a:endParaRPr sz="2045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722" y="0"/>
            <a:ext cx="105987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796722" y="0"/>
            <a:ext cx="10598727" cy="514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2335" tIns="62335" rIns="62335" bIns="62335" anchor="t" anchorCtr="0">
            <a:noAutofit/>
          </a:bodyPr>
          <a:lstStyle/>
          <a:p>
            <a:r>
              <a:rPr lang="en-US" sz="2727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SPUR 104 |</a:t>
            </a:r>
            <a:r>
              <a:rPr lang="en" sz="2727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CMU SITE FRAMEWORK PLAN ::</a:t>
            </a:r>
            <a:r>
              <a:rPr lang="en" sz="2727" b="1" dirty="0">
                <a:latin typeface="Calibri"/>
                <a:ea typeface="Calibri"/>
                <a:cs typeface="Calibri"/>
                <a:sym typeface="Calibri"/>
              </a:rPr>
              <a:t> OWNERSHIP PATTERN</a:t>
            </a:r>
            <a:endParaRPr sz="2727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7034318" y="3429000"/>
            <a:ext cx="4241864" cy="333797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311719" indent="-285742">
              <a:buSzPts val="3000"/>
              <a:buFont typeface="Calibri"/>
              <a:buChar char="●"/>
            </a:pPr>
            <a:r>
              <a:rPr lang="en" sz="2045">
                <a:latin typeface="Calibri"/>
                <a:ea typeface="Calibri"/>
                <a:cs typeface="Calibri"/>
                <a:sym typeface="Calibri"/>
              </a:rPr>
              <a:t>~15.2 total acres proposed for C-MU zoning</a:t>
            </a:r>
            <a:endParaRPr sz="2045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1364"/>
              </a:spcBef>
              <a:buSzPts val="3000"/>
              <a:buFont typeface="Calibri"/>
              <a:buChar char="●"/>
            </a:pPr>
            <a:r>
              <a:rPr lang="en" sz="2045">
                <a:latin typeface="Calibri"/>
                <a:ea typeface="Calibri"/>
                <a:cs typeface="Calibri"/>
                <a:sym typeface="Calibri"/>
              </a:rPr>
              <a:t>Seven (7) owners own two or more taxlots. (Two more own a major parcel plus one or two ‘slivers.’)</a:t>
            </a:r>
            <a:endParaRPr sz="2045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1364"/>
              </a:spcBef>
              <a:buSzPts val="3000"/>
              <a:buFont typeface="Calibri"/>
              <a:buChar char="●"/>
            </a:pPr>
            <a:r>
              <a:rPr lang="en" sz="2045">
                <a:latin typeface="Calibri"/>
                <a:ea typeface="Calibri"/>
                <a:cs typeface="Calibri"/>
                <a:sym typeface="Calibri"/>
              </a:rPr>
              <a:t>Largest landowner owns ~3.5 ac.</a:t>
            </a:r>
            <a:endParaRPr sz="2045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1364"/>
              </a:spcBef>
              <a:spcAft>
                <a:spcPts val="1364"/>
              </a:spcAft>
              <a:buSzPts val="3000"/>
              <a:buFont typeface="Calibri"/>
              <a:buChar char="●"/>
            </a:pPr>
            <a:r>
              <a:rPr lang="en" sz="2045">
                <a:latin typeface="Calibri"/>
                <a:ea typeface="Calibri"/>
                <a:cs typeface="Calibri"/>
                <a:sym typeface="Calibri"/>
              </a:rPr>
              <a:t>Fifteen (15) owners own a single taxlot</a:t>
            </a:r>
            <a:endParaRPr sz="2045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500" y="0"/>
            <a:ext cx="1059717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 txBox="1"/>
          <p:nvPr/>
        </p:nvSpPr>
        <p:spPr>
          <a:xfrm>
            <a:off x="796722" y="0"/>
            <a:ext cx="10598727" cy="514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2335" tIns="62335" rIns="62335" bIns="62335" anchor="t" anchorCtr="0">
            <a:noAutofit/>
          </a:bodyPr>
          <a:lstStyle/>
          <a:p>
            <a:r>
              <a:rPr lang="en-US" sz="2727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SPUR 104 |</a:t>
            </a:r>
            <a:r>
              <a:rPr lang="en" sz="2727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CMU SITE FRAMEWORK PLAN ::</a:t>
            </a:r>
            <a:r>
              <a:rPr lang="en" sz="2727" b="1" dirty="0">
                <a:latin typeface="Calibri"/>
                <a:ea typeface="Calibri"/>
                <a:cs typeface="Calibri"/>
                <a:sym typeface="Calibri"/>
              </a:rPr>
              <a:t> RESIDENTIAL CONCEPT</a:t>
            </a:r>
            <a:endParaRPr sz="2727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30"/>
          <p:cNvCxnSpPr>
            <a:endCxn id="265" idx="1"/>
          </p:cNvCxnSpPr>
          <p:nvPr/>
        </p:nvCxnSpPr>
        <p:spPr>
          <a:xfrm>
            <a:off x="5283000" y="5870744"/>
            <a:ext cx="720614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66" name="Google Shape;266;p30"/>
          <p:cNvSpPr txBox="1"/>
          <p:nvPr/>
        </p:nvSpPr>
        <p:spPr>
          <a:xfrm>
            <a:off x="9382551" y="763687"/>
            <a:ext cx="1723909" cy="576614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Existing Wetland Open Space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30"/>
          <p:cNvCxnSpPr>
            <a:endCxn id="266" idx="1"/>
          </p:cNvCxnSpPr>
          <p:nvPr/>
        </p:nvCxnSpPr>
        <p:spPr>
          <a:xfrm>
            <a:off x="8446756" y="1051994"/>
            <a:ext cx="935795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68" name="Google Shape;268;p30"/>
          <p:cNvSpPr txBox="1"/>
          <p:nvPr/>
        </p:nvSpPr>
        <p:spPr>
          <a:xfrm>
            <a:off x="8577903" y="1712642"/>
            <a:ext cx="1285773" cy="33279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Perimeter Trail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2006983" y="6195682"/>
            <a:ext cx="1504227" cy="576614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Potential Future Connections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2199409" y="3152472"/>
            <a:ext cx="1447773" cy="33279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Apartments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6003614" y="5704347"/>
            <a:ext cx="1723909" cy="33279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Existing Open Space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6714648" y="6255307"/>
            <a:ext cx="1285773" cy="33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Goodwill</a:t>
            </a:r>
            <a:endParaRPr sz="1432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3753239" y="6515080"/>
            <a:ext cx="1285773" cy="33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Home Depot</a:t>
            </a:r>
            <a:endParaRPr sz="1432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892756" y="4272358"/>
            <a:ext cx="1189636" cy="576614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Improve Intersection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" name="Google Shape;274;p30"/>
          <p:cNvCxnSpPr>
            <a:endCxn id="273" idx="2"/>
          </p:cNvCxnSpPr>
          <p:nvPr/>
        </p:nvCxnSpPr>
        <p:spPr>
          <a:xfrm rot="10800000">
            <a:off x="1487574" y="4848972"/>
            <a:ext cx="0" cy="1027432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75" name="Google Shape;275;p30"/>
          <p:cNvCxnSpPr>
            <a:endCxn id="268" idx="1"/>
          </p:cNvCxnSpPr>
          <p:nvPr/>
        </p:nvCxnSpPr>
        <p:spPr>
          <a:xfrm>
            <a:off x="7828653" y="1879040"/>
            <a:ext cx="74925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76" name="Google Shape;276;p30"/>
          <p:cNvSpPr txBox="1"/>
          <p:nvPr/>
        </p:nvSpPr>
        <p:spPr>
          <a:xfrm>
            <a:off x="3374506" y="1783884"/>
            <a:ext cx="1285773" cy="576614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Neighborhood Park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30"/>
          <p:cNvCxnSpPr>
            <a:endCxn id="276" idx="3"/>
          </p:cNvCxnSpPr>
          <p:nvPr/>
        </p:nvCxnSpPr>
        <p:spPr>
          <a:xfrm rot="10800000">
            <a:off x="4660278" y="2072191"/>
            <a:ext cx="1318909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78" name="Google Shape;278;p30"/>
          <p:cNvCxnSpPr>
            <a:endCxn id="270" idx="2"/>
          </p:cNvCxnSpPr>
          <p:nvPr/>
        </p:nvCxnSpPr>
        <p:spPr>
          <a:xfrm rot="10800000">
            <a:off x="2923295" y="3485267"/>
            <a:ext cx="0" cy="1372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79" name="Google Shape;279;p30"/>
          <p:cNvCxnSpPr>
            <a:endCxn id="276" idx="2"/>
          </p:cNvCxnSpPr>
          <p:nvPr/>
        </p:nvCxnSpPr>
        <p:spPr>
          <a:xfrm rot="10800000">
            <a:off x="4017392" y="2360497"/>
            <a:ext cx="1403182" cy="1626955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80" name="Google Shape;280;p30"/>
          <p:cNvSpPr txBox="1"/>
          <p:nvPr/>
        </p:nvSpPr>
        <p:spPr>
          <a:xfrm>
            <a:off x="7343335" y="3976960"/>
            <a:ext cx="1447773" cy="33279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Tiny Homes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30"/>
          <p:cNvCxnSpPr>
            <a:endCxn id="280" idx="1"/>
          </p:cNvCxnSpPr>
          <p:nvPr/>
        </p:nvCxnSpPr>
        <p:spPr>
          <a:xfrm>
            <a:off x="6628449" y="4143358"/>
            <a:ext cx="714886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82" name="Google Shape;282;p30"/>
          <p:cNvSpPr txBox="1"/>
          <p:nvPr/>
        </p:nvSpPr>
        <p:spPr>
          <a:xfrm>
            <a:off x="8122653" y="3145688"/>
            <a:ext cx="1447773" cy="33279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Single-Family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8590244" y="2626142"/>
            <a:ext cx="1447773" cy="33279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Townhouses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30"/>
          <p:cNvCxnSpPr>
            <a:endCxn id="283" idx="1"/>
          </p:cNvCxnSpPr>
          <p:nvPr/>
        </p:nvCxnSpPr>
        <p:spPr>
          <a:xfrm>
            <a:off x="5693267" y="2792540"/>
            <a:ext cx="289697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5" name="Google Shape;285;p30"/>
          <p:cNvCxnSpPr/>
          <p:nvPr/>
        </p:nvCxnSpPr>
        <p:spPr>
          <a:xfrm flipH="1">
            <a:off x="2759148" y="5637068"/>
            <a:ext cx="648205" cy="558614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6" name="Google Shape;286;p30"/>
          <p:cNvCxnSpPr>
            <a:endCxn id="282" idx="1"/>
          </p:cNvCxnSpPr>
          <p:nvPr/>
        </p:nvCxnSpPr>
        <p:spPr>
          <a:xfrm>
            <a:off x="6992131" y="3312085"/>
            <a:ext cx="113052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87" name="Google Shape;287;p30"/>
          <p:cNvSpPr txBox="1"/>
          <p:nvPr/>
        </p:nvSpPr>
        <p:spPr>
          <a:xfrm>
            <a:off x="1048619" y="711733"/>
            <a:ext cx="1834977" cy="1596886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r>
              <a:rPr lang="en" sz="1432" b="1" u="sng">
                <a:latin typeface="Calibri"/>
                <a:ea typeface="Calibri"/>
                <a:cs typeface="Calibri"/>
                <a:sym typeface="Calibri"/>
              </a:rPr>
              <a:t>~346 Dwelling Units</a:t>
            </a:r>
            <a:endParaRPr sz="1432" b="1" u="sng">
              <a:latin typeface="Calibri"/>
              <a:ea typeface="Calibri"/>
              <a:cs typeface="Calibri"/>
              <a:sym typeface="Calibri"/>
            </a:endParaRPr>
          </a:p>
          <a:p>
            <a:endParaRPr sz="1432" b="1">
              <a:latin typeface="Calibri"/>
              <a:ea typeface="Calibri"/>
              <a:cs typeface="Calibri"/>
              <a:sym typeface="Calibri"/>
            </a:endParaRPr>
          </a:p>
          <a:p>
            <a:pPr marL="311719" indent="-246778">
              <a:buSzPts val="2100"/>
              <a:buFont typeface="Calibri"/>
              <a:buChar char="●"/>
            </a:pPr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240 Apartments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  <a:p>
            <a:pPr marL="311719" indent="-246778">
              <a:buSzPts val="2100"/>
              <a:buFont typeface="Calibri"/>
              <a:buChar char="●"/>
            </a:pPr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83 Townhouses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  <a:p>
            <a:pPr marL="311719" indent="-246778">
              <a:buSzPts val="2100"/>
              <a:buFont typeface="Calibri"/>
              <a:buChar char="●"/>
            </a:pPr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14 Single-Family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  <a:p>
            <a:pPr marL="311719" indent="-246778">
              <a:buSzPts val="2100"/>
              <a:buFont typeface="Calibri"/>
              <a:buChar char="●"/>
            </a:pPr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9 Tiny Homes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5264727" y="658653"/>
            <a:ext cx="1447773" cy="576614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Community Garden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p30"/>
          <p:cNvCxnSpPr>
            <a:endCxn id="288" idx="2"/>
          </p:cNvCxnSpPr>
          <p:nvPr/>
        </p:nvCxnSpPr>
        <p:spPr>
          <a:xfrm rot="10800000">
            <a:off x="5988614" y="1235267"/>
            <a:ext cx="0" cy="69995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90" name="Google Shape;290;p30"/>
          <p:cNvSpPr txBox="1"/>
          <p:nvPr/>
        </p:nvSpPr>
        <p:spPr>
          <a:xfrm>
            <a:off x="5732744" y="5223870"/>
            <a:ext cx="1921909" cy="33279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Pedestrian Promenade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30"/>
          <p:cNvCxnSpPr>
            <a:endCxn id="290" idx="1"/>
          </p:cNvCxnSpPr>
          <p:nvPr/>
        </p:nvCxnSpPr>
        <p:spPr>
          <a:xfrm>
            <a:off x="4602221" y="5390267"/>
            <a:ext cx="113052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500" y="0"/>
            <a:ext cx="10597171" cy="6858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p43"/>
          <p:cNvCxnSpPr>
            <a:endCxn id="440" idx="1"/>
          </p:cNvCxnSpPr>
          <p:nvPr/>
        </p:nvCxnSpPr>
        <p:spPr>
          <a:xfrm>
            <a:off x="5283000" y="5870744"/>
            <a:ext cx="720614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41" name="Google Shape;441;p43"/>
          <p:cNvSpPr txBox="1"/>
          <p:nvPr/>
        </p:nvSpPr>
        <p:spPr>
          <a:xfrm>
            <a:off x="9382551" y="763687"/>
            <a:ext cx="1723909" cy="576614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Existing Wetland Open Space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2" name="Google Shape;442;p43"/>
          <p:cNvCxnSpPr>
            <a:endCxn id="441" idx="1"/>
          </p:cNvCxnSpPr>
          <p:nvPr/>
        </p:nvCxnSpPr>
        <p:spPr>
          <a:xfrm>
            <a:off x="8446756" y="1051994"/>
            <a:ext cx="935795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43" name="Google Shape;443;p43"/>
          <p:cNvSpPr txBox="1"/>
          <p:nvPr/>
        </p:nvSpPr>
        <p:spPr>
          <a:xfrm>
            <a:off x="8577903" y="1712642"/>
            <a:ext cx="1285773" cy="33279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Perimeter Trail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3"/>
          <p:cNvSpPr txBox="1"/>
          <p:nvPr/>
        </p:nvSpPr>
        <p:spPr>
          <a:xfrm>
            <a:off x="2006983" y="6195682"/>
            <a:ext cx="1504227" cy="576614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Potential Future Connections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3"/>
          <p:cNvSpPr txBox="1"/>
          <p:nvPr/>
        </p:nvSpPr>
        <p:spPr>
          <a:xfrm>
            <a:off x="6003614" y="5704347"/>
            <a:ext cx="1723909" cy="33279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Existing Open Space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3"/>
          <p:cNvSpPr txBox="1"/>
          <p:nvPr/>
        </p:nvSpPr>
        <p:spPr>
          <a:xfrm>
            <a:off x="6714648" y="6255307"/>
            <a:ext cx="1285773" cy="33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Goodwill</a:t>
            </a:r>
            <a:endParaRPr sz="1432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3"/>
          <p:cNvSpPr txBox="1"/>
          <p:nvPr/>
        </p:nvSpPr>
        <p:spPr>
          <a:xfrm>
            <a:off x="3753239" y="6515080"/>
            <a:ext cx="1285773" cy="33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Home Depot</a:t>
            </a:r>
            <a:endParaRPr sz="1432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3"/>
          <p:cNvSpPr txBox="1"/>
          <p:nvPr/>
        </p:nvSpPr>
        <p:spPr>
          <a:xfrm>
            <a:off x="892756" y="4272358"/>
            <a:ext cx="1189636" cy="576614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Improve Intersection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8" name="Google Shape;448;p43"/>
          <p:cNvCxnSpPr>
            <a:endCxn id="447" idx="2"/>
          </p:cNvCxnSpPr>
          <p:nvPr/>
        </p:nvCxnSpPr>
        <p:spPr>
          <a:xfrm rot="10800000">
            <a:off x="1487574" y="4848972"/>
            <a:ext cx="0" cy="907159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49" name="Google Shape;449;p43"/>
          <p:cNvCxnSpPr>
            <a:endCxn id="443" idx="1"/>
          </p:cNvCxnSpPr>
          <p:nvPr/>
        </p:nvCxnSpPr>
        <p:spPr>
          <a:xfrm>
            <a:off x="7828653" y="1879040"/>
            <a:ext cx="74925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50" name="Google Shape;450;p43"/>
          <p:cNvCxnSpPr/>
          <p:nvPr/>
        </p:nvCxnSpPr>
        <p:spPr>
          <a:xfrm rot="10800000">
            <a:off x="4315943" y="2161551"/>
            <a:ext cx="1886523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51" name="Google Shape;451;p43"/>
          <p:cNvCxnSpPr/>
          <p:nvPr/>
        </p:nvCxnSpPr>
        <p:spPr>
          <a:xfrm rot="10800000">
            <a:off x="3458403" y="2220597"/>
            <a:ext cx="0" cy="2996591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52" name="Google Shape;452;p43"/>
          <p:cNvSpPr txBox="1"/>
          <p:nvPr/>
        </p:nvSpPr>
        <p:spPr>
          <a:xfrm>
            <a:off x="6998983" y="4857767"/>
            <a:ext cx="1447773" cy="33279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Cottage Cluster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3" name="Google Shape;453;p43"/>
          <p:cNvCxnSpPr>
            <a:endCxn id="452" idx="1"/>
          </p:cNvCxnSpPr>
          <p:nvPr/>
        </p:nvCxnSpPr>
        <p:spPr>
          <a:xfrm>
            <a:off x="5357506" y="5024165"/>
            <a:ext cx="164147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54" name="Google Shape;454;p43"/>
          <p:cNvSpPr txBox="1"/>
          <p:nvPr/>
        </p:nvSpPr>
        <p:spPr>
          <a:xfrm>
            <a:off x="8122653" y="3145688"/>
            <a:ext cx="1447773" cy="33279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Duplexes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5" name="Google Shape;455;p43"/>
          <p:cNvCxnSpPr>
            <a:endCxn id="456" idx="1"/>
          </p:cNvCxnSpPr>
          <p:nvPr/>
        </p:nvCxnSpPr>
        <p:spPr>
          <a:xfrm>
            <a:off x="5693267" y="2792540"/>
            <a:ext cx="289697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57" name="Google Shape;457;p43"/>
          <p:cNvCxnSpPr/>
          <p:nvPr/>
        </p:nvCxnSpPr>
        <p:spPr>
          <a:xfrm flipH="1">
            <a:off x="2759148" y="5637068"/>
            <a:ext cx="648205" cy="558614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58" name="Google Shape;458;p43"/>
          <p:cNvCxnSpPr>
            <a:endCxn id="454" idx="1"/>
          </p:cNvCxnSpPr>
          <p:nvPr/>
        </p:nvCxnSpPr>
        <p:spPr>
          <a:xfrm>
            <a:off x="6585699" y="3312085"/>
            <a:ext cx="153695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59" name="Google Shape;459;p43"/>
          <p:cNvSpPr txBox="1"/>
          <p:nvPr/>
        </p:nvSpPr>
        <p:spPr>
          <a:xfrm>
            <a:off x="1048619" y="620693"/>
            <a:ext cx="1834977" cy="2171864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r>
              <a:rPr lang="en" sz="1432" b="1" u="sng">
                <a:latin typeface="Calibri"/>
                <a:ea typeface="Calibri"/>
                <a:cs typeface="Calibri"/>
                <a:sym typeface="Calibri"/>
              </a:rPr>
              <a:t>~318 Dwelling Units</a:t>
            </a:r>
            <a:endParaRPr sz="1432" b="1" u="sng">
              <a:latin typeface="Calibri"/>
              <a:ea typeface="Calibri"/>
              <a:cs typeface="Calibri"/>
              <a:sym typeface="Calibri"/>
            </a:endParaRPr>
          </a:p>
          <a:p>
            <a:endParaRPr sz="1432" b="1">
              <a:latin typeface="Calibri"/>
              <a:ea typeface="Calibri"/>
              <a:cs typeface="Calibri"/>
              <a:sym typeface="Calibri"/>
            </a:endParaRPr>
          </a:p>
          <a:p>
            <a:pPr marL="311719" indent="-246778">
              <a:buSzPts val="2100"/>
              <a:buFont typeface="Calibri"/>
              <a:buChar char="●"/>
            </a:pPr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14 Cottage Cluster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  <a:p>
            <a:pPr marL="311719" indent="-246778">
              <a:buSzPts val="2100"/>
              <a:buFont typeface="Calibri"/>
              <a:buChar char="●"/>
            </a:pPr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21 Single Family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  <a:p>
            <a:pPr marL="311719" indent="-246778">
              <a:buSzPts val="2100"/>
              <a:buFont typeface="Calibri"/>
              <a:buChar char="●"/>
            </a:pPr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15 Duplex/Triplex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  <a:p>
            <a:pPr marL="311719" indent="-246778">
              <a:buSzPts val="2100"/>
              <a:buFont typeface="Calibri"/>
              <a:buChar char="●"/>
            </a:pPr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28 Townhomes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  <a:p>
            <a:pPr marL="311719" indent="-246778">
              <a:buSzPts val="2100"/>
              <a:buFont typeface="Calibri"/>
              <a:buChar char="●"/>
            </a:pPr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240 Apartments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  <a:p>
            <a:pPr marL="311719"/>
            <a:endParaRPr sz="1432" b="1"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1432" b="1" u="sng">
                <a:latin typeface="Calibri"/>
                <a:ea typeface="Calibri"/>
                <a:cs typeface="Calibri"/>
                <a:sym typeface="Calibri"/>
              </a:rPr>
              <a:t>~32,800 SF Retail</a:t>
            </a:r>
            <a:endParaRPr sz="1432"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43"/>
          <p:cNvSpPr txBox="1"/>
          <p:nvPr/>
        </p:nvSpPr>
        <p:spPr>
          <a:xfrm>
            <a:off x="796722" y="0"/>
            <a:ext cx="10598727" cy="514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2335" tIns="62335" rIns="62335" bIns="62335" anchor="t" anchorCtr="0">
            <a:noAutofit/>
          </a:bodyPr>
          <a:lstStyle/>
          <a:p>
            <a:r>
              <a:rPr lang="en-US" sz="2727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SPUR 104 | </a:t>
            </a:r>
            <a:r>
              <a:rPr lang="en" sz="2727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CMU SITE FRAMEWORK PLAN ::</a:t>
            </a:r>
            <a:r>
              <a:rPr lang="en" sz="2727" b="1" dirty="0">
                <a:latin typeface="Calibri"/>
                <a:ea typeface="Calibri"/>
                <a:cs typeface="Calibri"/>
                <a:sym typeface="Calibri"/>
              </a:rPr>
              <a:t> MIXED-USE CONCEPT</a:t>
            </a:r>
            <a:endParaRPr sz="2727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43"/>
          <p:cNvSpPr txBox="1"/>
          <p:nvPr/>
        </p:nvSpPr>
        <p:spPr>
          <a:xfrm>
            <a:off x="3156170" y="1680238"/>
            <a:ext cx="1886523" cy="576614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Neighborhood Park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3"/>
          <p:cNvSpPr txBox="1"/>
          <p:nvPr/>
        </p:nvSpPr>
        <p:spPr>
          <a:xfrm>
            <a:off x="8496579" y="2626142"/>
            <a:ext cx="1886523" cy="33279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Housing Above Retail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3"/>
          <p:cNvSpPr txBox="1"/>
          <p:nvPr/>
        </p:nvSpPr>
        <p:spPr>
          <a:xfrm>
            <a:off x="2088733" y="3054529"/>
            <a:ext cx="1285773" cy="33279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Single-Family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43"/>
          <p:cNvCxnSpPr>
            <a:endCxn id="463" idx="2"/>
          </p:cNvCxnSpPr>
          <p:nvPr/>
        </p:nvCxnSpPr>
        <p:spPr>
          <a:xfrm rot="10800000">
            <a:off x="2731619" y="3387324"/>
            <a:ext cx="0" cy="1613659"/>
          </a:xfrm>
          <a:prstGeom prst="straightConnector1">
            <a:avLst/>
          </a:prstGeom>
          <a:noFill/>
          <a:ln w="28575" cap="flat" cmpd="sng">
            <a:solidFill>
              <a:srgbClr val="444444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65" name="Google Shape;465;p43"/>
          <p:cNvSpPr txBox="1"/>
          <p:nvPr/>
        </p:nvSpPr>
        <p:spPr>
          <a:xfrm>
            <a:off x="4435278" y="824216"/>
            <a:ext cx="1767273" cy="33279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latin typeface="Calibri"/>
                <a:ea typeface="Calibri"/>
                <a:cs typeface="Calibri"/>
                <a:sym typeface="Calibri"/>
              </a:rPr>
              <a:t>Housing Above Office</a:t>
            </a:r>
            <a:endParaRPr sz="1432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6" name="Google Shape;466;p43"/>
          <p:cNvCxnSpPr>
            <a:endCxn id="465" idx="3"/>
          </p:cNvCxnSpPr>
          <p:nvPr/>
        </p:nvCxnSpPr>
        <p:spPr>
          <a:xfrm flipH="1">
            <a:off x="6202551" y="972818"/>
            <a:ext cx="894273" cy="17795"/>
          </a:xfrm>
          <a:prstGeom prst="straightConnector1">
            <a:avLst/>
          </a:prstGeom>
          <a:noFill/>
          <a:ln w="28575" cap="flat" cmpd="sng">
            <a:solidFill>
              <a:srgbClr val="444444"/>
            </a:solidFill>
            <a:prstDash val="solid"/>
            <a:round/>
            <a:headEnd type="oval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67" name="Google Shape;467;p43"/>
          <p:cNvSpPr/>
          <p:nvPr/>
        </p:nvSpPr>
        <p:spPr>
          <a:xfrm>
            <a:off x="4096261" y="2800142"/>
            <a:ext cx="1491716" cy="368080"/>
          </a:xfrm>
          <a:custGeom>
            <a:avLst/>
            <a:gdLst/>
            <a:ahLst/>
            <a:cxnLst/>
            <a:rect l="l" t="t" r="r" b="b"/>
            <a:pathLst>
              <a:path w="87514" h="21594" extrusionOk="0">
                <a:moveTo>
                  <a:pt x="0" y="0"/>
                </a:moveTo>
                <a:lnTo>
                  <a:pt x="0" y="21594"/>
                </a:lnTo>
                <a:lnTo>
                  <a:pt x="87514" y="21594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oval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468" name="Google Shape;468;p43"/>
          <p:cNvSpPr txBox="1"/>
          <p:nvPr/>
        </p:nvSpPr>
        <p:spPr>
          <a:xfrm>
            <a:off x="3652295" y="2477506"/>
            <a:ext cx="894273" cy="412568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algn="ctr"/>
            <a:r>
              <a:rPr lang="en" sz="143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Plaza</a:t>
            </a:r>
            <a:endParaRPr sz="143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50"/>
          <p:cNvPicPr preferRelativeResize="0"/>
          <p:nvPr/>
        </p:nvPicPr>
        <p:blipFill rotWithShape="1">
          <a:blip r:embed="rId3">
            <a:alphaModFix/>
          </a:blip>
          <a:srcRect l="9088" r="37162"/>
          <a:stretch/>
        </p:blipFill>
        <p:spPr>
          <a:xfrm>
            <a:off x="796636" y="0"/>
            <a:ext cx="5696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0"/>
          <p:cNvSpPr txBox="1"/>
          <p:nvPr/>
        </p:nvSpPr>
        <p:spPr>
          <a:xfrm>
            <a:off x="796722" y="0"/>
            <a:ext cx="10598727" cy="514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2335" tIns="62335" rIns="62335" bIns="62335" anchor="t" anchorCtr="0">
            <a:noAutofit/>
          </a:bodyPr>
          <a:lstStyle/>
          <a:p>
            <a:r>
              <a:rPr lang="en-US" sz="2727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SPUR 104 | </a:t>
            </a:r>
            <a:r>
              <a:rPr lang="en" sz="2727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CMU SITE FRAMEWORK PLAN ::</a:t>
            </a:r>
            <a:r>
              <a:rPr lang="en" sz="2727" b="1" dirty="0">
                <a:latin typeface="Calibri"/>
                <a:ea typeface="Calibri"/>
                <a:cs typeface="Calibri"/>
                <a:sym typeface="Calibri"/>
              </a:rPr>
              <a:t> RECOMMENDATIONS</a:t>
            </a:r>
            <a:endParaRPr sz="2727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50"/>
          <p:cNvSpPr txBox="1"/>
          <p:nvPr/>
        </p:nvSpPr>
        <p:spPr>
          <a:xfrm>
            <a:off x="6658790" y="721943"/>
            <a:ext cx="4617409" cy="60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5" tIns="62335" rIns="62335" bIns="62335" anchor="t" anchorCtr="0">
            <a:noAutofit/>
          </a:bodyPr>
          <a:lstStyle/>
          <a:p>
            <a:pPr marL="311719" indent="-285742">
              <a:buSzPts val="3000"/>
              <a:buFont typeface="Calibri"/>
              <a:buChar char="●"/>
            </a:pPr>
            <a:r>
              <a:rPr lang="en" sz="2045" dirty="0">
                <a:latin typeface="Calibri"/>
                <a:ea typeface="Calibri"/>
                <a:cs typeface="Calibri"/>
                <a:sym typeface="Calibri"/>
              </a:rPr>
              <a:t>Provide clear development framework for all property owners</a:t>
            </a:r>
            <a:endParaRPr sz="2045" dirty="0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design guidance for various development typologies</a:t>
            </a:r>
            <a:endParaRPr sz="2045" dirty="0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 existing right-of-way (street) pattern</a:t>
            </a:r>
            <a:endParaRPr sz="2045" dirty="0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 dirty="0">
                <a:latin typeface="Calibri"/>
                <a:ea typeface="Calibri"/>
                <a:cs typeface="Calibri"/>
                <a:sym typeface="Calibri"/>
              </a:rPr>
              <a:t>Provide street standards that include sidewalks and street trees</a:t>
            </a:r>
            <a:endParaRPr sz="2045" dirty="0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 dirty="0">
                <a:latin typeface="Calibri"/>
                <a:ea typeface="Calibri"/>
                <a:cs typeface="Calibri"/>
                <a:sym typeface="Calibri"/>
              </a:rPr>
              <a:t>Improve the safety of Spur 104 with a continuous sidewalk, reduced speed, landscaping, and (future) crosswalks</a:t>
            </a:r>
            <a:endParaRPr sz="2045" dirty="0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 dirty="0">
                <a:latin typeface="Calibri"/>
                <a:ea typeface="Calibri"/>
                <a:cs typeface="Calibri"/>
                <a:sym typeface="Calibri"/>
              </a:rPr>
              <a:t>Improve the Ensign/Spur 104 intersection with a roundabout or 3-way stop</a:t>
            </a:r>
            <a:endParaRPr sz="2045" dirty="0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 dirty="0">
                <a:latin typeface="Calibri"/>
                <a:ea typeface="Calibri"/>
                <a:cs typeface="Calibri"/>
                <a:sym typeface="Calibri"/>
              </a:rPr>
              <a:t>Explore potential improvements for Hwy 101/Spur 104</a:t>
            </a:r>
            <a:endParaRPr sz="2045" dirty="0">
              <a:latin typeface="Calibri"/>
              <a:ea typeface="Calibri"/>
              <a:cs typeface="Calibri"/>
              <a:sym typeface="Calibri"/>
            </a:endParaRPr>
          </a:p>
          <a:p>
            <a:pPr marL="311719" indent="-285742">
              <a:spcBef>
                <a:spcPts val="682"/>
              </a:spcBef>
              <a:buSzPts val="3000"/>
              <a:buFont typeface="Calibri"/>
              <a:buChar char="●"/>
            </a:pPr>
            <a:r>
              <a:rPr lang="en" sz="2045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Design for people first!</a:t>
            </a:r>
            <a:endParaRPr sz="2045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1719">
              <a:spcBef>
                <a:spcPts val="682"/>
              </a:spcBef>
              <a:spcAft>
                <a:spcPts val="682"/>
              </a:spcAft>
            </a:pPr>
            <a:endParaRPr sz="2045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652</Words>
  <Application>Microsoft Office PowerPoint</Application>
  <PresentationFormat>Widescreen</PresentationFormat>
  <Paragraphs>103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Separate But Equal….</vt:lpstr>
      <vt:lpstr>Housing Policy + Code Update</vt:lpstr>
      <vt:lpstr>Questions?  Concerns?  Revisions?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Spur 104 = “Highlands Parkway”</vt:lpstr>
      <vt:lpstr>Questions?  Concerns?  Revisions?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Cronin</dc:creator>
  <cp:lastModifiedBy>Kevin Cronin</cp:lastModifiedBy>
  <cp:revision>13</cp:revision>
  <dcterms:created xsi:type="dcterms:W3CDTF">2019-05-14T17:26:35Z</dcterms:created>
  <dcterms:modified xsi:type="dcterms:W3CDTF">2019-12-10T23:52:16Z</dcterms:modified>
</cp:coreProperties>
</file>